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  <p:sldMasterId id="2147483674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</p:sldIdLst>
  <p:sldSz cx="12192000" cy="6858000"/>
  <p:notesSz cx="6858000" cy="9144000"/>
  <p:embeddedFontLst>
    <p:embeddedFont>
      <p:font typeface="Aharoni" panose="02010803020104030203" pitchFamily="2" charset="-79"/>
      <p:bold r:id="rId34"/>
    </p:embeddedFont>
    <p:embeddedFont>
      <p:font typeface="Arial Black" panose="020B0A04020102020204" pitchFamily="34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mic Sans MS" panose="030F0702030302020204" pitchFamily="66" charset="0"/>
      <p:regular r:id="rId41"/>
      <p:bold r:id="rId42"/>
      <p:italic r:id="rId43"/>
      <p:boldItalic r:id="rId44"/>
    </p:embeddedFont>
    <p:embeddedFont>
      <p:font typeface="Franklin Gothic" panose="020B0604020202020204" charset="0"/>
      <p:bold r:id="rId45"/>
    </p:embeddedFont>
    <p:embeddedFont>
      <p:font typeface="Libre Franklin" pitchFamily="2" charset="0"/>
      <p:regular r:id="rId46"/>
      <p:bold r:id="rId47"/>
      <p:italic r:id="rId48"/>
      <p:boldItalic r:id="rId49"/>
    </p:embeddedFont>
    <p:embeddedFont>
      <p:font typeface="Merriweather" panose="00000500000000000000" pitchFamily="2" charset="0"/>
      <p:regular r:id="rId50"/>
      <p:bold r:id="rId51"/>
      <p:italic r:id="rId52"/>
      <p:boldItalic r:id="rId53"/>
    </p:embeddedFont>
    <p:embeddedFont>
      <p:font typeface="Raleway" pitchFamily="2" charset="0"/>
      <p:regular r:id="rId54"/>
      <p:bold r:id="rId55"/>
      <p:italic r:id="rId56"/>
      <p:boldItalic r:id="rId57"/>
    </p:embeddedFont>
    <p:embeddedFont>
      <p:font typeface="Raleway Medium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2.xml"/><Relationship Id="rId61" Type="http://schemas.openxmlformats.org/officeDocument/2006/relationships/font" Target="fonts/font2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6" name="Google Shape;2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b9ce5fa62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1b9ce5fa6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8076aef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8076aef8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28076aef8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ba5ecf89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11ba5ecf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ba5ecf89c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11ba5ecf89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8076aef8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28076aef88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128076aef8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1b9ce5fa62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11b9ce5fa62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11b9ce5fa62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2"/>
          <p:cNvCxnSpPr/>
          <p:nvPr/>
        </p:nvCxnSpPr>
        <p:spPr>
          <a:xfrm>
            <a:off x="811850" y="982766"/>
            <a:ext cx="8246692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Google Shape;23;p2"/>
          <p:cNvSpPr/>
          <p:nvPr/>
        </p:nvSpPr>
        <p:spPr>
          <a:xfrm>
            <a:off x="0" y="5944552"/>
            <a:ext cx="121920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819649" y="-15875"/>
            <a:ext cx="7375525" cy="6864351"/>
          </a:xfrm>
          <a:custGeom>
            <a:avLst/>
            <a:gdLst/>
            <a:ahLst/>
            <a:cxnLst/>
            <a:rect l="l" t="t" r="r" b="b"/>
            <a:pathLst>
              <a:path w="7375525" h="6864351" extrusionOk="0">
                <a:moveTo>
                  <a:pt x="0" y="6864351"/>
                </a:moveTo>
                <a:lnTo>
                  <a:pt x="4895035" y="6350"/>
                </a:lnTo>
                <a:lnTo>
                  <a:pt x="7375525" y="0"/>
                </a:lnTo>
                <a:cubicBezTo>
                  <a:pt x="7374467" y="1353079"/>
                  <a:pt x="7375789" y="2706159"/>
                  <a:pt x="7374731" y="4059238"/>
                </a:cubicBezTo>
                <a:lnTo>
                  <a:pt x="5372915" y="6864351"/>
                </a:lnTo>
                <a:lnTo>
                  <a:pt x="0" y="686435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333829" y="2530247"/>
            <a:ext cx="7257142" cy="158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333829" y="4211638"/>
            <a:ext cx="7257142" cy="69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812532" y="6646069"/>
            <a:ext cx="5524473" cy="209549"/>
          </a:xfrm>
          <a:prstGeom prst="parallelogram">
            <a:avLst>
              <a:gd name="adj" fmla="val 71377"/>
            </a:avLst>
          </a:prstGeom>
          <a:solidFill>
            <a:srgbClr val="D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4964430" y="4049395"/>
            <a:ext cx="7219950" cy="2597150"/>
          </a:xfrm>
          <a:prstGeom prst="parallelogram">
            <a:avLst>
              <a:gd name="adj" fmla="val 71210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152547" y="4049871"/>
            <a:ext cx="1186176" cy="26011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10800000" flipH="1">
            <a:off x="10337797" y="4044941"/>
            <a:ext cx="1854203" cy="2601128"/>
          </a:xfrm>
          <a:prstGeom prst="rtTriangle">
            <a:avLst/>
          </a:prstGeom>
          <a:solidFill>
            <a:srgbClr val="D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" descr="A group of people in the sky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7005" y="-19209"/>
            <a:ext cx="1852587" cy="406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3731" y="300716"/>
            <a:ext cx="2616202" cy="149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66344" y="2091898"/>
            <a:ext cx="1636779" cy="162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75035" y="3395345"/>
            <a:ext cx="606584" cy="60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 descr="Shape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02795" y="4379089"/>
            <a:ext cx="558756" cy="55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 descr="Shape&#10;&#10;Description automatically generated with low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3745" y="1458121"/>
            <a:ext cx="558756" cy="55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" descr="Shape&#10;&#10;Description automatically generated with medium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286471" y="5992934"/>
            <a:ext cx="608342" cy="65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3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1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marL="914400" lvl="1" indent="-310387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marL="1371600" lvl="2" indent="-304546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marL="1828800" lvl="3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marL="2286000" lvl="4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504826" y="4729163"/>
            <a:ext cx="266700" cy="110966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6580262" y="4722238"/>
            <a:ext cx="5306937" cy="2135763"/>
          </a:xfrm>
          <a:prstGeom prst="parallelogram">
            <a:avLst>
              <a:gd name="adj" fmla="val 71377"/>
            </a:avLst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84290" y="4735629"/>
            <a:ext cx="5191060" cy="57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Mistral Solutions Pvt. Ltd.</a:t>
            </a:r>
            <a:endParaRPr/>
          </a:p>
          <a:p>
            <a:pPr marL="0" marR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No.60, 'Adarsh Regent', 100 Ft. Ring Road, Domlur Ext, Bangalore - 56 0 071 India</a:t>
            </a:r>
            <a:endParaRPr/>
          </a:p>
          <a:p>
            <a:pPr marL="0" marR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Tel: +91-80-4562 1100</a:t>
            </a:r>
            <a:endParaRPr/>
          </a:p>
        </p:txBody>
      </p:sp>
      <p:sp>
        <p:nvSpPr>
          <p:cNvPr id="42" name="Google Shape;42;p3"/>
          <p:cNvSpPr txBox="1"/>
          <p:nvPr/>
        </p:nvSpPr>
        <p:spPr>
          <a:xfrm>
            <a:off x="784290" y="5333933"/>
            <a:ext cx="3902010" cy="57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Mistral Solutions Inc.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43092 Christy Street, Fremont, CA 94538, USA</a:t>
            </a:r>
            <a:endParaRPr/>
          </a:p>
          <a:p>
            <a:pPr marL="0" marR="0" lvl="0" indent="0" algn="l" rtl="0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Phone: +1-408-705-2240</a:t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3950782" y="3669115"/>
            <a:ext cx="4219488" cy="22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www.mistralsolutions.com  |  info@mistralsolutions.com</a:t>
            </a: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7927975" y="6222003"/>
            <a:ext cx="2008730" cy="284314"/>
            <a:chOff x="7877175" y="6228353"/>
            <a:chExt cx="2008730" cy="284314"/>
          </a:xfrm>
        </p:grpSpPr>
        <p:pic>
          <p:nvPicPr>
            <p:cNvPr id="45" name="Google Shape;45;p3" descr="Image result for instagram logo png transparent backgroun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627468" y="6233158"/>
              <a:ext cx="258437" cy="27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3" descr="Z:\Apoorva\Corporate PPT\Twitter-High-Quality-PN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92686" y="6228353"/>
              <a:ext cx="258437" cy="27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3" descr="Z:\Apoorva\Corporate PPT\unnamed.png"/>
            <p:cNvPicPr preferRelativeResize="0"/>
            <p:nvPr/>
          </p:nvPicPr>
          <p:blipFill rotWithShape="1">
            <a:blip r:embed="rId4">
              <a:alphaModFix/>
            </a:blip>
            <a:srcRect l="8518" t="20160" r="6711" b="20749"/>
            <a:stretch/>
          </p:blipFill>
          <p:spPr>
            <a:xfrm>
              <a:off x="9097656" y="6231731"/>
              <a:ext cx="385762" cy="280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3" descr="Z:\Apoorva\Corporate PPT\LinkedIn_logo_initials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95171" y="6233158"/>
              <a:ext cx="258437" cy="27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3" descr="Z:\Apoorva\Corporate PPT\FB.png"/>
            <p:cNvPicPr preferRelativeResize="0"/>
            <p:nvPr/>
          </p:nvPicPr>
          <p:blipFill rotWithShape="1">
            <a:blip r:embed="rId6">
              <a:alphaModFix/>
            </a:blip>
            <a:srcRect l="20856" r="19686"/>
            <a:stretch/>
          </p:blipFill>
          <p:spPr>
            <a:xfrm>
              <a:off x="7877175" y="6240970"/>
              <a:ext cx="271463" cy="27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3"/>
          <p:cNvSpPr txBox="1"/>
          <p:nvPr/>
        </p:nvSpPr>
        <p:spPr>
          <a:xfrm>
            <a:off x="7601927" y="5648008"/>
            <a:ext cx="264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FOLLOW US ON</a:t>
            </a:r>
            <a:endParaRPr/>
          </a:p>
        </p:txBody>
      </p:sp>
      <p:pic>
        <p:nvPicPr>
          <p:cNvPr id="51" name="Google Shape;51;p3" descr="Shape, arrow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20185" y="1655825"/>
            <a:ext cx="3551631" cy="20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"/>
          <p:cNvSpPr/>
          <p:nvPr/>
        </p:nvSpPr>
        <p:spPr>
          <a:xfrm>
            <a:off x="-3174" y="6648450"/>
            <a:ext cx="6689724" cy="211930"/>
          </a:xfrm>
          <a:custGeom>
            <a:avLst/>
            <a:gdLst/>
            <a:ahLst/>
            <a:cxnLst/>
            <a:rect l="l" t="t" r="r" b="b"/>
            <a:pathLst>
              <a:path w="9807380" h="211930" extrusionOk="0">
                <a:moveTo>
                  <a:pt x="0" y="208755"/>
                </a:moveTo>
                <a:cubicBezTo>
                  <a:pt x="1173" y="139964"/>
                  <a:pt x="2347" y="71172"/>
                  <a:pt x="3520" y="2381"/>
                </a:cubicBezTo>
                <a:lnTo>
                  <a:pt x="9807380" y="0"/>
                </a:lnTo>
                <a:lnTo>
                  <a:pt x="9588155" y="211930"/>
                </a:lnTo>
                <a:lnTo>
                  <a:pt x="0" y="208755"/>
                </a:lnTo>
                <a:close/>
              </a:path>
            </a:pathLst>
          </a:custGeom>
          <a:solidFill>
            <a:srgbClr val="D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10398125" y="6674451"/>
            <a:ext cx="1795076" cy="183549"/>
          </a:xfrm>
          <a:custGeom>
            <a:avLst/>
            <a:gdLst/>
            <a:ahLst/>
            <a:cxnLst/>
            <a:rect l="l" t="t" r="r" b="b"/>
            <a:pathLst>
              <a:path w="583796" h="209549" extrusionOk="0">
                <a:moveTo>
                  <a:pt x="0" y="209549"/>
                </a:moveTo>
                <a:lnTo>
                  <a:pt x="42803" y="0"/>
                </a:lnTo>
                <a:lnTo>
                  <a:pt x="583406" y="0"/>
                </a:lnTo>
                <a:lnTo>
                  <a:pt x="583796" y="209548"/>
                </a:lnTo>
                <a:lnTo>
                  <a:pt x="0" y="209549"/>
                </a:lnTo>
                <a:close/>
              </a:path>
            </a:pathLst>
          </a:custGeom>
          <a:solidFill>
            <a:srgbClr val="D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marL="914400" lvl="1" indent="-310387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marL="1371600" lvl="2" indent="-304546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marL="1828800" lvl="3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marL="2286000" lvl="4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041168" y="0"/>
            <a:ext cx="1055317" cy="99131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352426"/>
            <a:ext cx="9791700" cy="60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38200" y="1333144"/>
            <a:ext cx="10515600" cy="4843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-3175" y="6650831"/>
            <a:ext cx="9737725" cy="209549"/>
          </a:xfrm>
          <a:custGeom>
            <a:avLst/>
            <a:gdLst/>
            <a:ahLst/>
            <a:cxnLst/>
            <a:rect l="l" t="t" r="r" b="b"/>
            <a:pathLst>
              <a:path w="9737725" h="209549" extrusionOk="0">
                <a:moveTo>
                  <a:pt x="0" y="206374"/>
                </a:moveTo>
                <a:cubicBezTo>
                  <a:pt x="1173" y="137583"/>
                  <a:pt x="2347" y="68791"/>
                  <a:pt x="3520" y="0"/>
                </a:cubicBezTo>
                <a:lnTo>
                  <a:pt x="9737725" y="0"/>
                </a:lnTo>
                <a:lnTo>
                  <a:pt x="9588155" y="209549"/>
                </a:lnTo>
                <a:lnTo>
                  <a:pt x="0" y="206374"/>
                </a:lnTo>
                <a:close/>
              </a:path>
            </a:pathLst>
          </a:custGeom>
          <a:solidFill>
            <a:srgbClr val="D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9625011" y="6586539"/>
            <a:ext cx="2143126" cy="271462"/>
          </a:xfrm>
          <a:prstGeom prst="parallelogram">
            <a:avLst>
              <a:gd name="adj" fmla="val 71377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11610976" y="6648451"/>
            <a:ext cx="583406" cy="209549"/>
          </a:xfrm>
          <a:custGeom>
            <a:avLst/>
            <a:gdLst/>
            <a:ahLst/>
            <a:cxnLst/>
            <a:rect l="l" t="t" r="r" b="b"/>
            <a:pathLst>
              <a:path w="583406" h="209549" extrusionOk="0">
                <a:moveTo>
                  <a:pt x="0" y="209549"/>
                </a:moveTo>
                <a:lnTo>
                  <a:pt x="149570" y="0"/>
                </a:lnTo>
                <a:lnTo>
                  <a:pt x="583406" y="0"/>
                </a:lnTo>
                <a:lnTo>
                  <a:pt x="581474" y="209549"/>
                </a:lnTo>
                <a:lnTo>
                  <a:pt x="0" y="209549"/>
                </a:lnTo>
                <a:close/>
              </a:path>
            </a:pathLst>
          </a:custGeom>
          <a:solidFill>
            <a:srgbClr val="D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3897" y="317956"/>
            <a:ext cx="964962" cy="4909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1"/>
          <p:cNvCxnSpPr/>
          <p:nvPr/>
        </p:nvCxnSpPr>
        <p:spPr>
          <a:xfrm>
            <a:off x="838200" y="982766"/>
            <a:ext cx="10126054" cy="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038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54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038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54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hyperlink" Target="https://businessmodelanalyst.com/business-model-canvas/" TargetMode="External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hyperlink" Target="https://businessmodelanalyst.com/business-model-canvas/" TargetMode="External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ctrTitle"/>
          </p:nvPr>
        </p:nvSpPr>
        <p:spPr>
          <a:xfrm>
            <a:off x="-8" y="2041056"/>
            <a:ext cx="7257000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4200" b="1" u="sng">
                <a:latin typeface="Merriweather"/>
                <a:ea typeface="Merriweather"/>
                <a:cs typeface="Merriweather"/>
                <a:sym typeface="Merriweather"/>
              </a:rPr>
              <a:t>Iot for Monitoring Water Bodies</a:t>
            </a:r>
            <a:endParaRPr sz="4200" b="1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251669" y="3628043"/>
            <a:ext cx="7257142" cy="69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/>
              <a:t>Arising-hackers</a:t>
            </a:r>
            <a:endParaRPr u="sng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KCG College of Technology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69" y="6033828"/>
            <a:ext cx="3003260" cy="55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/>
        </p:nvSpPr>
        <p:spPr>
          <a:xfrm>
            <a:off x="506950" y="1221426"/>
            <a:ext cx="1039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TOTAL DISSOLVED SALTS:</a:t>
            </a:r>
            <a:endParaRPr b="1" u="sng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Dissolved solids may be organic  or inorganic compounds. If the dissolved solids in water exceed </a:t>
            </a:r>
            <a:r>
              <a:rPr lang="en-US" sz="1800">
                <a:solidFill>
                  <a:srgbClr val="990000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300 mg/l 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it adversely 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affects living organism 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as well as industrial product.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550297" y="2534931"/>
            <a:ext cx="10309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Libre Franklin"/>
                <a:ea typeface="Libre Franklin"/>
                <a:cs typeface="Libre Franklin"/>
                <a:sym typeface="Libre Franklin"/>
              </a:rPr>
              <a:t>pH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Extreme values of pH can cause 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problems for aquatic fauna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. Acidic pH corrodes the pipeline. The death of most 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aquatic fauna 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may result from extremely acidic or alkaline water. Alkaline pH 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decreases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 the efficiency of the 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disinfection process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. A pH range of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6.5–8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 is optimal for 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freshwater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. A range of 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8–9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 is optimal for estuarine and sea water.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590205" y="4406414"/>
            <a:ext cx="10229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DISSOLVED OXYGEN:</a:t>
            </a:r>
            <a:endParaRPr b="1" u="sng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It is considered an important measure of water quality as it is a direct indicator of an aquatic resources ability to support </a:t>
            </a:r>
            <a:r>
              <a:rPr lang="en-US" sz="1800">
                <a:solidFill>
                  <a:srgbClr val="E0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aquatic life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While each organism has its own 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 tolerance 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range, waters with levels below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1 mg/L 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are considered </a:t>
            </a:r>
            <a:r>
              <a:rPr lang="en-US" sz="1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hypoxic and devoid of life.</a:t>
            </a:r>
            <a:endParaRPr sz="1800">
              <a:solidFill>
                <a:srgbClr val="CC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03" y="1849898"/>
            <a:ext cx="873658" cy="9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125" y="3764723"/>
            <a:ext cx="873600" cy="10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9263" y="5679614"/>
            <a:ext cx="969333" cy="9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20026" y="2681200"/>
            <a:ext cx="1853100" cy="121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348" name="Google Shape;348;p38"/>
          <p:cNvCxnSpPr/>
          <p:nvPr/>
        </p:nvCxnSpPr>
        <p:spPr>
          <a:xfrm flipH="1">
            <a:off x="2961625" y="2090475"/>
            <a:ext cx="16200" cy="4075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8"/>
          <p:cNvCxnSpPr/>
          <p:nvPr/>
        </p:nvCxnSpPr>
        <p:spPr>
          <a:xfrm>
            <a:off x="2977825" y="3470375"/>
            <a:ext cx="887400" cy="3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0" name="Google Shape;350;p38"/>
          <p:cNvSpPr txBox="1"/>
          <p:nvPr/>
        </p:nvSpPr>
        <p:spPr>
          <a:xfrm>
            <a:off x="1262125" y="1849900"/>
            <a:ext cx="1233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Dissolved Salts Sensor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1262125" y="3885925"/>
            <a:ext cx="1354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pH monitoring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sensor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1322275" y="5594700"/>
            <a:ext cx="111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Dissolved Oxygen Sensor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53" name="Google Shape;353;p38"/>
          <p:cNvCxnSpPr/>
          <p:nvPr/>
        </p:nvCxnSpPr>
        <p:spPr>
          <a:xfrm flipH="1">
            <a:off x="2345975" y="2120575"/>
            <a:ext cx="616800" cy="15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8"/>
          <p:cNvCxnSpPr/>
          <p:nvPr/>
        </p:nvCxnSpPr>
        <p:spPr>
          <a:xfrm rot="10800000">
            <a:off x="2442775" y="6166188"/>
            <a:ext cx="511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8"/>
          <p:cNvCxnSpPr/>
          <p:nvPr/>
        </p:nvCxnSpPr>
        <p:spPr>
          <a:xfrm rot="10800000">
            <a:off x="2435275" y="4301275"/>
            <a:ext cx="526200" cy="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38"/>
          <p:cNvSpPr txBox="1"/>
          <p:nvPr/>
        </p:nvSpPr>
        <p:spPr>
          <a:xfrm>
            <a:off x="3974775" y="2120913"/>
            <a:ext cx="174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ibre Franklin"/>
                <a:ea typeface="Libre Franklin"/>
                <a:cs typeface="Libre Franklin"/>
                <a:sym typeface="Libre Franklin"/>
              </a:rPr>
              <a:t>Microcontroller </a:t>
            </a:r>
            <a:endParaRPr sz="16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7" name="Google Shape;357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38375" y="2656750"/>
            <a:ext cx="1923300" cy="1260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4775" y="5179550"/>
            <a:ext cx="1473200" cy="14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8"/>
          <p:cNvCxnSpPr/>
          <p:nvPr/>
        </p:nvCxnSpPr>
        <p:spPr>
          <a:xfrm rot="10800000">
            <a:off x="4346400" y="4196000"/>
            <a:ext cx="0" cy="102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38"/>
          <p:cNvCxnSpPr/>
          <p:nvPr/>
        </p:nvCxnSpPr>
        <p:spPr>
          <a:xfrm>
            <a:off x="5085350" y="4196000"/>
            <a:ext cx="0" cy="102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1" name="Google Shape;36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2875" y="5059800"/>
            <a:ext cx="1473200" cy="14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38"/>
          <p:cNvCxnSpPr/>
          <p:nvPr/>
        </p:nvCxnSpPr>
        <p:spPr>
          <a:xfrm rot="10800000">
            <a:off x="7446550" y="4037100"/>
            <a:ext cx="0" cy="102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38"/>
          <p:cNvCxnSpPr/>
          <p:nvPr/>
        </p:nvCxnSpPr>
        <p:spPr>
          <a:xfrm>
            <a:off x="8215550" y="4037100"/>
            <a:ext cx="0" cy="102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4" name="Google Shape;364;p38"/>
          <p:cNvSpPr/>
          <p:nvPr/>
        </p:nvSpPr>
        <p:spPr>
          <a:xfrm>
            <a:off x="5354050" y="4867161"/>
            <a:ext cx="1970175" cy="727525"/>
          </a:xfrm>
          <a:custGeom>
            <a:avLst/>
            <a:gdLst/>
            <a:ahLst/>
            <a:cxnLst/>
            <a:rect l="l" t="t" r="r" b="b"/>
            <a:pathLst>
              <a:path w="78807" h="29101" extrusionOk="0">
                <a:moveTo>
                  <a:pt x="0" y="27297"/>
                </a:moveTo>
                <a:cubicBezTo>
                  <a:pt x="2406" y="23487"/>
                  <a:pt x="7620" y="8949"/>
                  <a:pt x="14438" y="4437"/>
                </a:cubicBezTo>
                <a:cubicBezTo>
                  <a:pt x="21256" y="-75"/>
                  <a:pt x="32786" y="-75"/>
                  <a:pt x="40907" y="226"/>
                </a:cubicBezTo>
                <a:cubicBezTo>
                  <a:pt x="49028" y="527"/>
                  <a:pt x="56849" y="1429"/>
                  <a:pt x="63166" y="6241"/>
                </a:cubicBezTo>
                <a:cubicBezTo>
                  <a:pt x="69483" y="11054"/>
                  <a:pt x="76200" y="25291"/>
                  <a:pt x="78807" y="291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Google Shape;365;p38"/>
          <p:cNvSpPr/>
          <p:nvPr/>
        </p:nvSpPr>
        <p:spPr>
          <a:xfrm rot="10800000" flipH="1">
            <a:off x="5354050" y="5925236"/>
            <a:ext cx="1970175" cy="727525"/>
          </a:xfrm>
          <a:custGeom>
            <a:avLst/>
            <a:gdLst/>
            <a:ahLst/>
            <a:cxnLst/>
            <a:rect l="l" t="t" r="r" b="b"/>
            <a:pathLst>
              <a:path w="78807" h="29101" extrusionOk="0">
                <a:moveTo>
                  <a:pt x="0" y="27297"/>
                </a:moveTo>
                <a:cubicBezTo>
                  <a:pt x="2406" y="23487"/>
                  <a:pt x="7620" y="8949"/>
                  <a:pt x="14438" y="4437"/>
                </a:cubicBezTo>
                <a:cubicBezTo>
                  <a:pt x="21256" y="-75"/>
                  <a:pt x="32786" y="-75"/>
                  <a:pt x="40907" y="226"/>
                </a:cubicBezTo>
                <a:cubicBezTo>
                  <a:pt x="49028" y="527"/>
                  <a:pt x="56849" y="1429"/>
                  <a:pt x="63166" y="6241"/>
                </a:cubicBezTo>
                <a:cubicBezTo>
                  <a:pt x="69483" y="11054"/>
                  <a:pt x="76200" y="25291"/>
                  <a:pt x="78807" y="291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Google Shape;366;p38"/>
          <p:cNvSpPr txBox="1"/>
          <p:nvPr/>
        </p:nvSpPr>
        <p:spPr>
          <a:xfrm>
            <a:off x="5790200" y="5624775"/>
            <a:ext cx="111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Libre Franklin"/>
                <a:ea typeface="Libre Franklin"/>
                <a:cs typeface="Libre Franklin"/>
                <a:sym typeface="Libre Franklin"/>
              </a:rPr>
              <a:t>DATA</a:t>
            </a:r>
            <a:endParaRPr sz="22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20392" y="2294463"/>
            <a:ext cx="2544584" cy="235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38"/>
          <p:cNvCxnSpPr/>
          <p:nvPr/>
        </p:nvCxnSpPr>
        <p:spPr>
          <a:xfrm>
            <a:off x="8905400" y="3285100"/>
            <a:ext cx="887400" cy="3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38"/>
          <p:cNvSpPr txBox="1"/>
          <p:nvPr/>
        </p:nvSpPr>
        <p:spPr>
          <a:xfrm>
            <a:off x="6730375" y="21059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Microcontroller </a:t>
            </a:r>
            <a:endParaRPr sz="16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9911025" y="4632150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Cloud Database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767025" y="1097875"/>
            <a:ext cx="400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Transmitting Part</a:t>
            </a:r>
            <a:endParaRPr sz="2000" b="1">
              <a:highlight>
                <a:srgbClr val="00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6963375" y="1214350"/>
            <a:ext cx="400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Receiving Part</a:t>
            </a:r>
            <a:endParaRPr sz="2000" b="1">
              <a:highlight>
                <a:srgbClr val="00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/>
        </p:nvSpPr>
        <p:spPr>
          <a:xfrm>
            <a:off x="356725" y="601550"/>
            <a:ext cx="10634400" cy="4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ESP8266  WiFi module:</a:t>
            </a:r>
            <a:endParaRPr sz="2700" b="1" u="sng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ESP8266 WiFi Module is a </a:t>
            </a:r>
            <a:r>
              <a:rPr lang="en-US" sz="26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self-contained SOC</a:t>
            </a:r>
            <a:r>
              <a:rPr lang="en-US"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(System On-chip) integrated with a</a:t>
            </a:r>
            <a:r>
              <a:rPr lang="en-US" sz="26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6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TCP/IP protocol</a:t>
            </a:r>
            <a:r>
              <a:rPr lang="en-US"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stack, which can provide </a:t>
            </a:r>
            <a:r>
              <a:rPr lang="en-US" sz="26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microcontroller access</a:t>
            </a:r>
            <a:r>
              <a:rPr lang="en-US"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any type of Wi-Fi network. </a:t>
            </a:r>
            <a:endParaRPr sz="2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It is referred to as a </a:t>
            </a:r>
            <a:r>
              <a:rPr lang="en-US" sz="26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standalone wireless transceiver</a:t>
            </a:r>
            <a:r>
              <a:rPr lang="en-US"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available at a very low price .It provides the solutions to meet the requirements of industries of IoT such as cost, power, performance, and design Solution. .</a:t>
            </a:r>
            <a:endParaRPr sz="2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725" y="4258125"/>
            <a:ext cx="4404600" cy="247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175" y="4649750"/>
            <a:ext cx="3168291" cy="19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/>
        </p:nvSpPr>
        <p:spPr>
          <a:xfrm>
            <a:off x="833855" y="871785"/>
            <a:ext cx="3607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Solution:</a:t>
            </a:r>
            <a:endParaRPr sz="2300" b="1" u="sng"/>
          </a:p>
        </p:txBody>
      </p:sp>
      <p:sp>
        <p:nvSpPr>
          <p:cNvPr id="385" name="Google Shape;385;p40"/>
          <p:cNvSpPr txBox="1"/>
          <p:nvPr/>
        </p:nvSpPr>
        <p:spPr>
          <a:xfrm>
            <a:off x="833850" y="2826575"/>
            <a:ext cx="105243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Conditioned monitoring of sensors designed to proactively alert users so that </a:t>
            </a:r>
            <a:r>
              <a:rPr lang="en-US" sz="2900" b="1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unplanned downtime can be prevented</a:t>
            </a:r>
            <a:r>
              <a:rPr lang="en-US" sz="29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1100">
              <a:solidFill>
                <a:srgbClr val="CC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rgbClr val="CC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offer advantages for users to make their operations run more </a:t>
            </a:r>
            <a:r>
              <a:rPr lang="en-US" sz="29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effectively and reliably.</a:t>
            </a:r>
            <a:endParaRPr sz="2900">
              <a:solidFill>
                <a:srgbClr val="CC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833850" y="1533575"/>
            <a:ext cx="10524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r>
              <a:rPr lang="en-US" sz="2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he </a:t>
            </a:r>
            <a:r>
              <a:rPr lang="en-US" sz="2400" b="1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ESP8266 WiFi module</a:t>
            </a:r>
            <a:r>
              <a:rPr lang="en-US" sz="24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 connected to the Arduino in the server area and the internet is provided to the module to </a:t>
            </a:r>
            <a:r>
              <a:rPr lang="en-US" sz="2400" b="1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fetch data</a:t>
            </a:r>
            <a:r>
              <a:rPr lang="en-US" sz="24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the user </a:t>
            </a:r>
            <a:r>
              <a:rPr lang="en-US" sz="24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24/7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from the sensors</a:t>
            </a:r>
            <a:r>
              <a:rPr lang="en-US" sz="2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2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7" name="Google Shape;3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075" y="4729100"/>
            <a:ext cx="3213426" cy="21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1"/>
          <p:cNvGrpSpPr/>
          <p:nvPr/>
        </p:nvGrpSpPr>
        <p:grpSpPr>
          <a:xfrm>
            <a:off x="511349" y="1224225"/>
            <a:ext cx="11339558" cy="5248900"/>
            <a:chOff x="0" y="0"/>
            <a:chExt cx="9103691" cy="4245996"/>
          </a:xfrm>
        </p:grpSpPr>
        <p:grpSp>
          <p:nvGrpSpPr>
            <p:cNvPr id="393" name="Google Shape;393;p41"/>
            <p:cNvGrpSpPr/>
            <p:nvPr/>
          </p:nvGrpSpPr>
          <p:grpSpPr>
            <a:xfrm>
              <a:off x="0" y="0"/>
              <a:ext cx="9103691" cy="4245996"/>
              <a:chOff x="0" y="0"/>
              <a:chExt cx="9103691" cy="4245996"/>
            </a:xfrm>
          </p:grpSpPr>
          <p:grpSp>
            <p:nvGrpSpPr>
              <p:cNvPr id="394" name="Google Shape;394;p41"/>
              <p:cNvGrpSpPr/>
              <p:nvPr/>
            </p:nvGrpSpPr>
            <p:grpSpPr>
              <a:xfrm>
                <a:off x="0" y="0"/>
                <a:ext cx="9103691" cy="4245710"/>
                <a:chOff x="0" y="0"/>
                <a:chExt cx="9104105" cy="4245996"/>
              </a:xfrm>
            </p:grpSpPr>
            <p:sp>
              <p:nvSpPr>
                <p:cNvPr id="395" name="Google Shape;395;p41"/>
                <p:cNvSpPr/>
                <p:nvPr/>
              </p:nvSpPr>
              <p:spPr>
                <a:xfrm>
                  <a:off x="7951" y="0"/>
                  <a:ext cx="9096154" cy="4232533"/>
                </a:xfrm>
                <a:prstGeom prst="rect">
                  <a:avLst/>
                </a:prstGeom>
                <a:solidFill>
                  <a:srgbClr val="00FFFF"/>
                </a:solidFill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cxnSp>
              <p:nvCxnSpPr>
                <p:cNvPr id="396" name="Google Shape;396;p41"/>
                <p:cNvCxnSpPr/>
                <p:nvPr/>
              </p:nvCxnSpPr>
              <p:spPr>
                <a:xfrm>
                  <a:off x="0" y="4245996"/>
                  <a:ext cx="9095740" cy="0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7" name="Google Shape;397;p41"/>
                <p:cNvCxnSpPr/>
                <p:nvPr/>
              </p:nvCxnSpPr>
              <p:spPr>
                <a:xfrm>
                  <a:off x="1852654" y="0"/>
                  <a:ext cx="0" cy="4245996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8" name="Google Shape;398;p41"/>
                <p:cNvCxnSpPr/>
                <p:nvPr/>
              </p:nvCxnSpPr>
              <p:spPr>
                <a:xfrm>
                  <a:off x="7299297" y="0"/>
                  <a:ext cx="0" cy="4245996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9" name="Google Shape;399;p41"/>
                <p:cNvCxnSpPr/>
                <p:nvPr/>
              </p:nvCxnSpPr>
              <p:spPr>
                <a:xfrm>
                  <a:off x="5486400" y="0"/>
                  <a:ext cx="0" cy="4245996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00" name="Google Shape;400;p41"/>
                <p:cNvCxnSpPr/>
                <p:nvPr/>
              </p:nvCxnSpPr>
              <p:spPr>
                <a:xfrm>
                  <a:off x="3665551" y="0"/>
                  <a:ext cx="0" cy="4245996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01" name="Google Shape;401;p41"/>
                <p:cNvCxnSpPr/>
                <p:nvPr/>
              </p:nvCxnSpPr>
              <p:spPr>
                <a:xfrm>
                  <a:off x="5486400" y="1956021"/>
                  <a:ext cx="1812897" cy="0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02" name="Google Shape;402;p41"/>
                <p:cNvSpPr txBox="1"/>
                <p:nvPr/>
              </p:nvSpPr>
              <p:spPr>
                <a:xfrm>
                  <a:off x="5486393" y="2027585"/>
                  <a:ext cx="1335300" cy="272100"/>
                </a:xfrm>
                <a:prstGeom prst="rect">
                  <a:avLst/>
                </a:prstGeom>
                <a:solidFill>
                  <a:srgbClr val="FFFF00"/>
                </a:solidFill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Raleway"/>
                      <a:ea typeface="Raleway"/>
                      <a:cs typeface="Raleway"/>
                      <a:sym typeface="Raleway"/>
                    </a:rPr>
                    <a:t>Channels</a:t>
                  </a:r>
                  <a:endParaRPr sz="2400" b="1">
                    <a:solidFill>
                      <a:schemeClr val="dk1"/>
                    </a:solidFill>
                    <a:highlight>
                      <a:srgbClr val="FFFF00"/>
                    </a:highlight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41"/>
                <p:cNvSpPr txBox="1"/>
                <p:nvPr/>
              </p:nvSpPr>
              <p:spPr>
                <a:xfrm>
                  <a:off x="7299294" y="95429"/>
                  <a:ext cx="1280100" cy="369900"/>
                </a:xfrm>
                <a:prstGeom prst="rect">
                  <a:avLst/>
                </a:prstGeom>
                <a:solidFill>
                  <a:srgbClr val="FFFF00"/>
                </a:solidFill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 b="1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Raleway"/>
                      <a:ea typeface="Raleway"/>
                      <a:cs typeface="Raleway"/>
                      <a:sym typeface="Raleway"/>
                    </a:rPr>
                    <a:t>Advantages</a:t>
                  </a:r>
                  <a:endParaRPr sz="2300" b="1">
                    <a:solidFill>
                      <a:schemeClr val="dk1"/>
                    </a:solidFill>
                    <a:highlight>
                      <a:srgbClr val="FFFF00"/>
                    </a:highlight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4" name="Google Shape;404;p41" descr="A picture containing scissors&#10;&#10;Description automatically generated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558455" y="55659"/>
                  <a:ext cx="224790" cy="23876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405" name="Google Shape;405;p41" descr="A picture containing tool, shovel&#10;&#10;Description automatically generated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3347499" y="71562"/>
                  <a:ext cx="254000" cy="26289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406" name="Google Shape;406;p41" descr="A picture containing drawing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3347499" y="2011680"/>
                  <a:ext cx="246380" cy="216535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407" name="Google Shape;407;p41" descr="A close up of a sign&#10;&#10;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168347" y="55659"/>
                  <a:ext cx="270510" cy="27051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408" name="Google Shape;408;p41" descr="A close up of a logo&#10;&#10;Description automatically generated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6989196" y="87464"/>
                  <a:ext cx="276225" cy="22479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409" name="Google Shape;409;p41" descr="A picture containing drawing&#10;&#10;Description automatically generate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6989196" y="2011680"/>
                  <a:ext cx="273685" cy="26670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410" name="Google Shape;410;p41" descr="A close up of a logo&#10;&#10;Description automatically generat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746434" y="55659"/>
                  <a:ext cx="279400" cy="27051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</p:grpSp>
          <p:cxnSp>
            <p:nvCxnSpPr>
              <p:cNvPr id="411" name="Google Shape;411;p41"/>
              <p:cNvCxnSpPr/>
              <p:nvPr/>
            </p:nvCxnSpPr>
            <p:spPr>
              <a:xfrm>
                <a:off x="4619707" y="4245996"/>
                <a:ext cx="0" cy="0"/>
              </a:xfrm>
              <a:prstGeom prst="straightConnector1">
                <a:avLst/>
              </a:prstGeom>
              <a:noFill/>
              <a:ln w="222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412" name="Google Shape;412;p41"/>
            <p:cNvCxnSpPr/>
            <p:nvPr/>
          </p:nvCxnSpPr>
          <p:spPr>
            <a:xfrm>
              <a:off x="1852654" y="1956021"/>
              <a:ext cx="1812897" cy="0"/>
            </a:xfrm>
            <a:prstGeom prst="straightConnector1">
              <a:avLst/>
            </a:prstGeom>
            <a:noFill/>
            <a:ln w="222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13" name="Google Shape;413;p4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1812451" y="-170604"/>
            <a:ext cx="306686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endParaRPr sz="2000" b="1" i="0" u="sng" strike="noStrike" cap="non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  <a:hlinkClick r:id="rId1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endParaRPr sz="2000" b="1" i="0" u="sng" strike="noStrike" cap="non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  <a:hlinkClick r:id="rId1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endParaRPr sz="20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None/>
            </a:pPr>
            <a:r>
              <a:rPr lang="en-US" sz="2000" b="1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10"/>
              </a:rPr>
              <a:t>Business Model Canvas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7603850" y="4865200"/>
            <a:ext cx="159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Direct stores 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586549" y="1382682"/>
            <a:ext cx="1796400" cy="4572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Target Audience</a:t>
            </a:r>
            <a:endParaRPr sz="1900"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981164" y="2551645"/>
            <a:ext cx="1589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Farmers 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2)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Pollution control board</a:t>
            </a:r>
            <a:endParaRPr b="1">
              <a:solidFill>
                <a:srgbClr val="FF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2899138" y="1382675"/>
            <a:ext cx="1663200" cy="3693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Key Uniquences</a:t>
            </a:r>
            <a:endParaRPr sz="1900"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3082925" y="1839874"/>
            <a:ext cx="17964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Activation of automatic system</a:t>
            </a:r>
            <a:endParaRPr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2)</a:t>
            </a:r>
            <a:r>
              <a:rPr lang="en-US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 alert system to prevents flooding.</a:t>
            </a:r>
            <a:endParaRPr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2899138" y="3734211"/>
            <a:ext cx="1663200" cy="3315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1900"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3058150" y="4306351"/>
            <a:ext cx="1796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26262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7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It can be used in remote places.</a:t>
            </a:r>
            <a:endParaRPr sz="17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0000"/>
              </a:solidFill>
            </a:endParaRPr>
          </a:p>
        </p:txBody>
      </p:sp>
      <p:sp>
        <p:nvSpPr>
          <p:cNvPr id="422" name="Google Shape;422;p41"/>
          <p:cNvSpPr txBox="1"/>
          <p:nvPr/>
        </p:nvSpPr>
        <p:spPr>
          <a:xfrm>
            <a:off x="5078538" y="1399187"/>
            <a:ext cx="1737300" cy="3363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2100"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5184797" y="2037712"/>
            <a:ext cx="19932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6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Alert the user if calibrated values doesn’t coordinate with preset guages.</a:t>
            </a:r>
            <a:endParaRPr sz="16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2)</a:t>
            </a:r>
            <a:r>
              <a:rPr lang="en-US" sz="16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Integration with cloud database.</a:t>
            </a:r>
            <a:endParaRPr sz="16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3)</a:t>
            </a:r>
            <a:r>
              <a:rPr lang="en-US" sz="16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Alerts the users if sensors are in out of range.</a:t>
            </a:r>
            <a:endParaRPr sz="16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4)</a:t>
            </a:r>
            <a:r>
              <a:rPr lang="en-US" sz="16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Monitors water quality parameters</a:t>
            </a:r>
            <a:endParaRPr sz="16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7469754" y="1382879"/>
            <a:ext cx="1594500" cy="2457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1600"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7609244" y="1940991"/>
            <a:ext cx="1455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Alert message is received by the user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9792527" y="2467758"/>
            <a:ext cx="18183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9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Cost Effective ₹4500</a:t>
            </a:r>
            <a:endParaRPr sz="1500" b="1">
              <a:solidFill>
                <a:srgbClr val="FF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2)</a:t>
            </a:r>
            <a:r>
              <a:rPr lang="en-US" sz="19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Easy to setup and use</a:t>
            </a:r>
            <a:endParaRPr sz="19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3)</a:t>
            </a:r>
            <a:r>
              <a:rPr lang="en-US" sz="19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Updated information for 24/7</a:t>
            </a:r>
            <a:endParaRPr sz="19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9950"/>
            <a:ext cx="7461200" cy="39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2"/>
          <p:cNvSpPr txBox="1"/>
          <p:nvPr/>
        </p:nvSpPr>
        <p:spPr>
          <a:xfrm>
            <a:off x="7833900" y="767025"/>
            <a:ext cx="2994600" cy="3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u="sng">
                <a:latin typeface="Libre Franklin"/>
                <a:ea typeface="Libre Franklin"/>
                <a:cs typeface="Libre Franklin"/>
                <a:sym typeface="Libre Franklin"/>
              </a:rPr>
              <a:t>Gain:</a:t>
            </a:r>
            <a:endParaRPr sz="2500" b="1" u="sng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u="sng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800">
                <a:solidFill>
                  <a:srgbClr val="99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prevents flooding</a:t>
            </a:r>
            <a:endParaRPr sz="1800">
              <a:solidFill>
                <a:srgbClr val="9900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2)</a:t>
            </a:r>
            <a:r>
              <a:rPr lang="en-US" sz="1800">
                <a:solidFill>
                  <a:srgbClr val="99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promotes rain water harvesting.</a:t>
            </a:r>
            <a:endParaRPr sz="1800">
              <a:solidFill>
                <a:srgbClr val="9900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3)</a:t>
            </a:r>
            <a:r>
              <a:rPr lang="en-US" sz="1800">
                <a:solidFill>
                  <a:srgbClr val="99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Assured quality of water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4)</a:t>
            </a:r>
            <a:r>
              <a:rPr lang="en-US" sz="1800">
                <a:solidFill>
                  <a:srgbClr val="99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Efficient  storage of water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7833900" y="4820200"/>
            <a:ext cx="2759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u="sng">
                <a:latin typeface="Libre Franklin"/>
                <a:ea typeface="Libre Franklin"/>
                <a:cs typeface="Libre Franklin"/>
                <a:sym typeface="Libre Franklin"/>
              </a:rPr>
              <a:t>Pain:</a:t>
            </a:r>
            <a:endParaRPr sz="2500" b="1" u="sng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u="sng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800">
                <a:solidFill>
                  <a:srgbClr val="FF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Unable  to predict whether the rain is heavy or low</a:t>
            </a:r>
            <a:endParaRPr sz="1800">
              <a:solidFill>
                <a:srgbClr val="FF00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/>
        </p:nvSpPr>
        <p:spPr>
          <a:xfrm>
            <a:off x="4587052" y="703600"/>
            <a:ext cx="3527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Challenge 2</a:t>
            </a:r>
            <a:endParaRPr sz="1900" b="1" u="sng"/>
          </a:p>
        </p:txBody>
      </p:sp>
      <p:pic>
        <p:nvPicPr>
          <p:cNvPr id="440" name="Google Shape;44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4656" y="3503721"/>
            <a:ext cx="5595729" cy="317471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3"/>
          <p:cNvSpPr txBox="1"/>
          <p:nvPr/>
        </p:nvSpPr>
        <p:spPr>
          <a:xfrm>
            <a:off x="185844" y="1365392"/>
            <a:ext cx="6097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statement</a:t>
            </a:r>
            <a:r>
              <a:rPr lang="en-US" sz="3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30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</a:t>
            </a:r>
            <a:endParaRPr/>
          </a:p>
        </p:txBody>
      </p:sp>
      <p:sp>
        <p:nvSpPr>
          <p:cNvPr id="442" name="Google Shape;442;p43"/>
          <p:cNvSpPr txBox="1"/>
          <p:nvPr/>
        </p:nvSpPr>
        <p:spPr>
          <a:xfrm>
            <a:off x="212351" y="1889725"/>
            <a:ext cx="11413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propose a solution to handle </a:t>
            </a:r>
            <a:r>
              <a:rPr lang="en-US" sz="28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theft </a:t>
            </a: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 </a:t>
            </a:r>
            <a:r>
              <a:rPr lang="en-US" sz="2800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damage 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/>
        </p:nvSpPr>
        <p:spPr>
          <a:xfrm>
            <a:off x="981489" y="1117361"/>
            <a:ext cx="6097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122400" y="1762475"/>
            <a:ext cx="11947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India, there were over </a:t>
            </a:r>
            <a:r>
              <a:rPr lang="en-US" sz="2900">
                <a:solidFill>
                  <a:srgbClr val="4A86E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873 theft cases</a:t>
            </a:r>
            <a:r>
              <a:rPr lang="en-US" sz="2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per </a:t>
            </a:r>
            <a:r>
              <a:rPr lang="en-US" sz="2900">
                <a:solidFill>
                  <a:srgbClr val="6D9EEB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100,000 inhabitants </a:t>
            </a:r>
            <a:r>
              <a:rPr lang="en-US" sz="2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reported in the union territory of Delhi in 2020</a:t>
            </a:r>
            <a:endParaRPr sz="2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49" name="Google Shape;4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0" y="3621975"/>
            <a:ext cx="2238875" cy="29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0" y="3742275"/>
            <a:ext cx="4122284" cy="30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/>
        </p:nvSpPr>
        <p:spPr>
          <a:xfrm>
            <a:off x="566522" y="983975"/>
            <a:ext cx="3223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Objective: </a:t>
            </a:r>
            <a:endParaRPr sz="1900" b="1" u="sng"/>
          </a:p>
        </p:txBody>
      </p:sp>
      <p:sp>
        <p:nvSpPr>
          <p:cNvPr id="456" name="Google Shape;456;p45"/>
          <p:cNvSpPr txBox="1"/>
          <p:nvPr/>
        </p:nvSpPr>
        <p:spPr>
          <a:xfrm>
            <a:off x="395074" y="1645775"/>
            <a:ext cx="11701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develop a prototype that </a:t>
            </a:r>
            <a:r>
              <a:rPr lang="en-US" sz="27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continuously monitors</a:t>
            </a:r>
            <a:r>
              <a:rPr lang="en-US"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700" b="1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vibration</a:t>
            </a:r>
            <a:r>
              <a:rPr lang="en-US" sz="27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helps in identifying theft using </a:t>
            </a:r>
            <a:r>
              <a:rPr lang="en-US" sz="2700" b="1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ultrasonic </a:t>
            </a:r>
            <a:r>
              <a:rPr lang="en-US"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</a:t>
            </a:r>
            <a:r>
              <a:rPr lang="en-US" sz="2700" b="1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camera sensor</a:t>
            </a:r>
            <a:r>
              <a:rPr lang="en-US"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prevent damage and warns by </a:t>
            </a:r>
            <a:r>
              <a:rPr lang="en-US" sz="27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sending an alarm signal</a:t>
            </a:r>
            <a:endParaRPr sz="1700" u="sng">
              <a:solidFill>
                <a:srgbClr val="0000FF"/>
              </a:solidFill>
            </a:endParaRPr>
          </a:p>
        </p:txBody>
      </p:sp>
      <p:sp>
        <p:nvSpPr>
          <p:cNvPr id="457" name="Google Shape;457;p45"/>
          <p:cNvSpPr txBox="1"/>
          <p:nvPr/>
        </p:nvSpPr>
        <p:spPr>
          <a:xfrm>
            <a:off x="566525" y="2967300"/>
            <a:ext cx="1177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also to integrate the prototype with the </a:t>
            </a:r>
            <a:r>
              <a:rPr lang="en-US" sz="2400" b="1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ESP8266 Wi-Fi module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for the users to</a:t>
            </a:r>
            <a:r>
              <a:rPr lang="en-US" sz="2400" b="1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get </a:t>
            </a:r>
            <a:r>
              <a:rPr lang="en-US" sz="2400" b="1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up to data information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8" name="Google Shape;4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025" y="3890700"/>
            <a:ext cx="4834043" cy="2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825" y="2694925"/>
            <a:ext cx="2325375" cy="171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3202" y="3626618"/>
            <a:ext cx="1676545" cy="15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6203" y="2940278"/>
            <a:ext cx="3140765" cy="120117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6"/>
          <p:cNvSpPr txBox="1"/>
          <p:nvPr/>
        </p:nvSpPr>
        <p:spPr>
          <a:xfrm>
            <a:off x="287816" y="4538398"/>
            <a:ext cx="204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Vibration sensor</a:t>
            </a:r>
            <a:endParaRPr/>
          </a:p>
        </p:txBody>
      </p:sp>
      <p:sp>
        <p:nvSpPr>
          <p:cNvPr id="468" name="Google Shape;468;p46"/>
          <p:cNvSpPr txBox="1"/>
          <p:nvPr/>
        </p:nvSpPr>
        <p:spPr>
          <a:xfrm>
            <a:off x="2933005" y="3257286"/>
            <a:ext cx="62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6"/>
          <p:cNvSpPr txBox="1"/>
          <p:nvPr/>
        </p:nvSpPr>
        <p:spPr>
          <a:xfrm>
            <a:off x="4109350" y="4520725"/>
            <a:ext cx="202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Micro controller</a:t>
            </a:r>
            <a:endParaRPr/>
          </a:p>
        </p:txBody>
      </p:sp>
      <p:sp>
        <p:nvSpPr>
          <p:cNvPr id="470" name="Google Shape;470;p46"/>
          <p:cNvSpPr txBox="1"/>
          <p:nvPr/>
        </p:nvSpPr>
        <p:spPr>
          <a:xfrm>
            <a:off x="1467246" y="2773150"/>
            <a:ext cx="4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807664" y="5381247"/>
            <a:ext cx="28127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/>
          </a:p>
        </p:txBody>
      </p:sp>
      <p:pic>
        <p:nvPicPr>
          <p:cNvPr id="472" name="Google Shape;472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3379" y="554196"/>
            <a:ext cx="1676545" cy="1154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6"/>
          <p:cNvCxnSpPr/>
          <p:nvPr/>
        </p:nvCxnSpPr>
        <p:spPr>
          <a:xfrm>
            <a:off x="5963478" y="2027582"/>
            <a:ext cx="0" cy="688968"/>
          </a:xfrm>
          <a:prstGeom prst="straightConnector1">
            <a:avLst/>
          </a:prstGeom>
          <a:noFill/>
          <a:ln w="12700" cap="rnd" cmpd="sng">
            <a:solidFill>
              <a:srgbClr val="54AAD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4" name="Google Shape;474;p46"/>
          <p:cNvCxnSpPr/>
          <p:nvPr/>
        </p:nvCxnSpPr>
        <p:spPr>
          <a:xfrm>
            <a:off x="8160026" y="715617"/>
            <a:ext cx="0" cy="0"/>
          </a:xfrm>
          <a:prstGeom prst="straightConnector1">
            <a:avLst/>
          </a:prstGeom>
          <a:noFill/>
          <a:ln w="12700" cap="rnd" cmpd="sng">
            <a:solidFill>
              <a:srgbClr val="54AAD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46"/>
          <p:cNvCxnSpPr/>
          <p:nvPr/>
        </p:nvCxnSpPr>
        <p:spPr>
          <a:xfrm rot="10800000">
            <a:off x="6520070" y="2027582"/>
            <a:ext cx="0" cy="606287"/>
          </a:xfrm>
          <a:prstGeom prst="straightConnector1">
            <a:avLst/>
          </a:prstGeom>
          <a:noFill/>
          <a:ln w="12700" cap="rnd" cmpd="sng">
            <a:solidFill>
              <a:srgbClr val="54AAD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6" name="Google Shape;476;p46"/>
          <p:cNvSpPr txBox="1"/>
          <p:nvPr/>
        </p:nvSpPr>
        <p:spPr>
          <a:xfrm>
            <a:off x="7099924" y="657567"/>
            <a:ext cx="16765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Ultrasonic sensor </a:t>
            </a:r>
            <a:endParaRPr/>
          </a:p>
        </p:txBody>
      </p:sp>
      <p:pic>
        <p:nvPicPr>
          <p:cNvPr id="477" name="Google Shape;477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76145" y="2854115"/>
            <a:ext cx="2206943" cy="1481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6"/>
          <p:cNvCxnSpPr/>
          <p:nvPr/>
        </p:nvCxnSpPr>
        <p:spPr>
          <a:xfrm>
            <a:off x="8348870" y="3257286"/>
            <a:ext cx="715617" cy="0"/>
          </a:xfrm>
          <a:prstGeom prst="straightConnector1">
            <a:avLst/>
          </a:prstGeom>
          <a:noFill/>
          <a:ln w="12700" cap="rnd" cmpd="sng">
            <a:solidFill>
              <a:srgbClr val="54AAD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46"/>
          <p:cNvCxnSpPr/>
          <p:nvPr/>
        </p:nvCxnSpPr>
        <p:spPr>
          <a:xfrm rot="10800000">
            <a:off x="8388626" y="3785128"/>
            <a:ext cx="745435" cy="0"/>
          </a:xfrm>
          <a:prstGeom prst="straightConnector1">
            <a:avLst/>
          </a:prstGeom>
          <a:noFill/>
          <a:ln w="12700" cap="rnd" cmpd="sng">
            <a:solidFill>
              <a:srgbClr val="54AAD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0" name="Google Shape;480;p46"/>
          <p:cNvSpPr txBox="1"/>
          <p:nvPr/>
        </p:nvSpPr>
        <p:spPr>
          <a:xfrm>
            <a:off x="9655700" y="4520713"/>
            <a:ext cx="202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Camera sensor </a:t>
            </a:r>
            <a:endParaRPr/>
          </a:p>
        </p:txBody>
      </p:sp>
      <p:pic>
        <p:nvPicPr>
          <p:cNvPr id="481" name="Google Shape;481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6428" y="5419654"/>
            <a:ext cx="1201173" cy="1201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46"/>
          <p:cNvCxnSpPr/>
          <p:nvPr/>
        </p:nvCxnSpPr>
        <p:spPr>
          <a:xfrm>
            <a:off x="6211957" y="4263194"/>
            <a:ext cx="0" cy="1024423"/>
          </a:xfrm>
          <a:prstGeom prst="straightConnector1">
            <a:avLst/>
          </a:prstGeom>
          <a:noFill/>
          <a:ln w="12700" cap="rnd" cmpd="sng">
            <a:solidFill>
              <a:srgbClr val="54AAD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3" name="Google Shape;483;p46"/>
          <p:cNvCxnSpPr/>
          <p:nvPr/>
        </p:nvCxnSpPr>
        <p:spPr>
          <a:xfrm rot="10800000">
            <a:off x="6927574" y="4367346"/>
            <a:ext cx="0" cy="850697"/>
          </a:xfrm>
          <a:prstGeom prst="straightConnector1">
            <a:avLst/>
          </a:prstGeom>
          <a:noFill/>
          <a:ln w="12700" cap="rnd" cmpd="sng">
            <a:solidFill>
              <a:srgbClr val="54AAD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4" name="Google Shape;484;p46"/>
          <p:cNvSpPr txBox="1"/>
          <p:nvPr/>
        </p:nvSpPr>
        <p:spPr>
          <a:xfrm>
            <a:off x="7782350" y="5635450"/>
            <a:ext cx="228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NRF24L01</a:t>
            </a:r>
            <a:endParaRPr/>
          </a:p>
        </p:txBody>
      </p:sp>
      <p:sp>
        <p:nvSpPr>
          <p:cNvPr id="485" name="Google Shape;485;p46"/>
          <p:cNvSpPr txBox="1"/>
          <p:nvPr/>
        </p:nvSpPr>
        <p:spPr>
          <a:xfrm>
            <a:off x="7851350" y="6004750"/>
            <a:ext cx="2027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ibre Franklin"/>
                <a:ea typeface="Libre Franklin"/>
                <a:cs typeface="Libre Franklin"/>
                <a:sym typeface="Libre Franklin"/>
              </a:rPr>
              <a:t>transceiver </a:t>
            </a:r>
            <a:endParaRPr sz="19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/>
        </p:nvSpPr>
        <p:spPr>
          <a:xfrm>
            <a:off x="2584174" y="566219"/>
            <a:ext cx="683812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Team Members Details</a:t>
            </a: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397575" y="1178724"/>
            <a:ext cx="8030700" cy="178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85800" marR="0" lvl="1" indent="-23082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haroni"/>
              <a:buChar char="•"/>
            </a:pPr>
            <a:r>
              <a:rPr lang="en-US" sz="1500" b="1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Shaik Althaf</a:t>
            </a:r>
            <a:endParaRPr sz="1600"/>
          </a:p>
          <a:p>
            <a:pPr marL="1143000" marR="0" lvl="2" indent="-219075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•"/>
            </a:pP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BE,1</a:t>
            </a:r>
            <a:endParaRPr/>
          </a:p>
          <a:p>
            <a:pPr marL="1143000" marR="0" lvl="2" indent="-219075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•"/>
            </a:pP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Electrical and electronics engineering</a:t>
            </a:r>
            <a:endParaRPr/>
          </a:p>
          <a:p>
            <a:pPr marL="1143000" marR="0" lvl="2" indent="-219075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•"/>
            </a:pP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 have a </a:t>
            </a:r>
            <a:r>
              <a:rPr lang="en-US" sz="1300" b="1" i="0" u="none" strike="noStrike" cap="non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creative  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</a:t>
            </a:r>
            <a:r>
              <a:rPr lang="en-US" sz="1300" b="1" i="0" u="none" strike="noStrike" cap="non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logical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mindset to </a:t>
            </a:r>
            <a:r>
              <a:rPr lang="en-US" sz="1300" b="1" i="0" u="none" strike="noStrike" cap="non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analyze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the real-world problems, so that i have participated in many projects as well as hackathons including</a:t>
            </a:r>
            <a:r>
              <a:rPr lang="en-US" sz="1300" b="0" i="0" u="none" strike="noStrike" cap="none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300" b="0" i="0" u="sng" strike="noStrike" cap="none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Australian hackathon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3945835" y="3210339"/>
            <a:ext cx="8030818" cy="150080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85800" marR="0" lvl="1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2"/>
              <a:buFont typeface="Arial Black"/>
              <a:buChar char="•"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 Nafisa</a:t>
            </a:r>
            <a:endParaRPr/>
          </a:p>
          <a:p>
            <a:pPr marL="1143000" marR="0" lvl="2" indent="-219075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•"/>
            </a:pP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BE,1</a:t>
            </a:r>
            <a:endParaRPr/>
          </a:p>
          <a:p>
            <a:pPr marL="1143000" marR="0" lvl="2" indent="-219075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•"/>
            </a:pP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Aerospace </a:t>
            </a:r>
            <a:endParaRPr/>
          </a:p>
          <a:p>
            <a:pPr marL="1143000" marR="0" lvl="2" indent="-219075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•"/>
            </a:pP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This is the </a:t>
            </a:r>
            <a:r>
              <a:rPr lang="en-US" sz="1300" b="0" i="0" u="none" strike="noStrike" cap="none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first hackathon project 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 am undertaking and I am very much </a:t>
            </a:r>
            <a:r>
              <a:rPr lang="en-US" sz="1300" b="1" i="0" u="none" strike="noStrike" cap="non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interested to explore 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</a:t>
            </a:r>
            <a:r>
              <a:rPr lang="en-US" sz="1300" b="1" i="0" u="none" strike="noStrike" cap="non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learn things.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516835" y="5118652"/>
            <a:ext cx="7911548" cy="150080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22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85800" marR="0" lvl="1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2"/>
              <a:buFont typeface="Arial Black"/>
              <a:buChar char="•"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Sriram V</a:t>
            </a:r>
            <a:endParaRPr/>
          </a:p>
          <a:p>
            <a:pPr marL="1143000" marR="0" lvl="2" indent="-219075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•"/>
            </a:pP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BE,1</a:t>
            </a:r>
            <a:endParaRPr/>
          </a:p>
          <a:p>
            <a:pPr marL="1143000" marR="0" lvl="2" indent="-219075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•"/>
            </a:pP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Computer science and technology</a:t>
            </a:r>
            <a:endParaRPr/>
          </a:p>
          <a:p>
            <a:pPr marL="1143000" marR="0" lvl="2" indent="-219075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•"/>
            </a:pP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  have got selected in an </a:t>
            </a:r>
            <a:r>
              <a:rPr lang="en-US" sz="1300" b="0" i="0" u="sng" strike="noStrike" cap="none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Australian hackathon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participated in many, </a:t>
            </a:r>
            <a:r>
              <a:rPr lang="en-US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am talented in </a:t>
            </a:r>
            <a:r>
              <a:rPr lang="en-US" sz="1300" b="1" i="0" u="none" strike="noStrike" cap="non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Elocution 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</a:t>
            </a:r>
            <a:r>
              <a:rPr lang="en-US" sz="1300" b="1" i="0" u="none" strike="noStrike" cap="non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hosting</a:t>
            </a:r>
            <a:r>
              <a:rPr lang="en-US" sz="13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8861" y="1470991"/>
            <a:ext cx="1193755" cy="141135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41" name="Google Shape;241;p29"/>
          <p:cNvCxnSpPr/>
          <p:nvPr/>
        </p:nvCxnSpPr>
        <p:spPr>
          <a:xfrm rot="10800000">
            <a:off x="8497957" y="2176669"/>
            <a:ext cx="1231391" cy="0"/>
          </a:xfrm>
          <a:prstGeom prst="straightConnector1">
            <a:avLst/>
          </a:prstGeom>
          <a:noFill/>
          <a:ln w="254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</p:cxnSp>
      <p:pic>
        <p:nvPicPr>
          <p:cNvPr id="242" name="Google Shape;24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8860" y="5118652"/>
            <a:ext cx="1273270" cy="151074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243" name="Google Shape;243;p29"/>
          <p:cNvCxnSpPr/>
          <p:nvPr/>
        </p:nvCxnSpPr>
        <p:spPr>
          <a:xfrm rot="10800000">
            <a:off x="8497957" y="5917095"/>
            <a:ext cx="1231391" cy="0"/>
          </a:xfrm>
          <a:prstGeom prst="straightConnector1">
            <a:avLst/>
          </a:prstGeom>
          <a:noFill/>
          <a:ln w="254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</p:cxnSp>
      <p:pic>
        <p:nvPicPr>
          <p:cNvPr id="244" name="Google Shape;24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1210" y="3210339"/>
            <a:ext cx="1253390" cy="151074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</p:pic>
      <p:cxnSp>
        <p:nvCxnSpPr>
          <p:cNvPr id="245" name="Google Shape;245;p29"/>
          <p:cNvCxnSpPr/>
          <p:nvPr/>
        </p:nvCxnSpPr>
        <p:spPr>
          <a:xfrm>
            <a:off x="2584174" y="3960743"/>
            <a:ext cx="1172817" cy="0"/>
          </a:xfrm>
          <a:prstGeom prst="straightConnector1">
            <a:avLst/>
          </a:prstGeom>
          <a:noFill/>
          <a:ln w="254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0026" y="2681200"/>
            <a:ext cx="1853100" cy="121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491" name="Google Shape;491;p47"/>
          <p:cNvCxnSpPr/>
          <p:nvPr/>
        </p:nvCxnSpPr>
        <p:spPr>
          <a:xfrm flipH="1">
            <a:off x="2961625" y="2090475"/>
            <a:ext cx="16200" cy="4075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47"/>
          <p:cNvCxnSpPr/>
          <p:nvPr/>
        </p:nvCxnSpPr>
        <p:spPr>
          <a:xfrm>
            <a:off x="2977825" y="3470375"/>
            <a:ext cx="887400" cy="3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47"/>
          <p:cNvSpPr txBox="1"/>
          <p:nvPr/>
        </p:nvSpPr>
        <p:spPr>
          <a:xfrm>
            <a:off x="1262125" y="1849900"/>
            <a:ext cx="123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Vibration sensor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4" name="Google Shape;494;p47"/>
          <p:cNvSpPr txBox="1"/>
          <p:nvPr/>
        </p:nvSpPr>
        <p:spPr>
          <a:xfrm>
            <a:off x="1262125" y="3885925"/>
            <a:ext cx="13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Ultra sonic sensor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5" name="Google Shape;495;p47"/>
          <p:cNvSpPr txBox="1"/>
          <p:nvPr/>
        </p:nvSpPr>
        <p:spPr>
          <a:xfrm>
            <a:off x="1322275" y="5594700"/>
            <a:ext cx="11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Camera sensor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496" name="Google Shape;496;p47"/>
          <p:cNvCxnSpPr/>
          <p:nvPr/>
        </p:nvCxnSpPr>
        <p:spPr>
          <a:xfrm flipH="1">
            <a:off x="2345975" y="2120575"/>
            <a:ext cx="616800" cy="15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47"/>
          <p:cNvCxnSpPr/>
          <p:nvPr/>
        </p:nvCxnSpPr>
        <p:spPr>
          <a:xfrm rot="10800000">
            <a:off x="2442775" y="6166188"/>
            <a:ext cx="511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47"/>
          <p:cNvCxnSpPr/>
          <p:nvPr/>
        </p:nvCxnSpPr>
        <p:spPr>
          <a:xfrm rot="10800000">
            <a:off x="2435275" y="4301275"/>
            <a:ext cx="526200" cy="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p47"/>
          <p:cNvSpPr txBox="1"/>
          <p:nvPr/>
        </p:nvSpPr>
        <p:spPr>
          <a:xfrm>
            <a:off x="3974775" y="2120913"/>
            <a:ext cx="174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ibre Franklin"/>
                <a:ea typeface="Libre Franklin"/>
                <a:cs typeface="Libre Franklin"/>
                <a:sym typeface="Libre Franklin"/>
              </a:rPr>
              <a:t>Microcontroller </a:t>
            </a:r>
            <a:endParaRPr sz="16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00" name="Google Shape;50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8375" y="2656750"/>
            <a:ext cx="1923300" cy="1260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01" name="Google Shape;5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4775" y="5179550"/>
            <a:ext cx="1473200" cy="14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47"/>
          <p:cNvCxnSpPr/>
          <p:nvPr/>
        </p:nvCxnSpPr>
        <p:spPr>
          <a:xfrm rot="10800000">
            <a:off x="4346400" y="4196000"/>
            <a:ext cx="0" cy="102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47"/>
          <p:cNvCxnSpPr/>
          <p:nvPr/>
        </p:nvCxnSpPr>
        <p:spPr>
          <a:xfrm>
            <a:off x="5085350" y="4196000"/>
            <a:ext cx="0" cy="102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04" name="Google Shape;50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2875" y="5059800"/>
            <a:ext cx="1473200" cy="14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47"/>
          <p:cNvCxnSpPr/>
          <p:nvPr/>
        </p:nvCxnSpPr>
        <p:spPr>
          <a:xfrm rot="10800000">
            <a:off x="7446550" y="4037100"/>
            <a:ext cx="0" cy="102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47"/>
          <p:cNvCxnSpPr/>
          <p:nvPr/>
        </p:nvCxnSpPr>
        <p:spPr>
          <a:xfrm>
            <a:off x="8215550" y="4037100"/>
            <a:ext cx="0" cy="102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7" name="Google Shape;507;p47"/>
          <p:cNvSpPr/>
          <p:nvPr/>
        </p:nvSpPr>
        <p:spPr>
          <a:xfrm>
            <a:off x="5354050" y="4867161"/>
            <a:ext cx="1970175" cy="727525"/>
          </a:xfrm>
          <a:custGeom>
            <a:avLst/>
            <a:gdLst/>
            <a:ahLst/>
            <a:cxnLst/>
            <a:rect l="l" t="t" r="r" b="b"/>
            <a:pathLst>
              <a:path w="78807" h="29101" extrusionOk="0">
                <a:moveTo>
                  <a:pt x="0" y="27297"/>
                </a:moveTo>
                <a:cubicBezTo>
                  <a:pt x="2406" y="23487"/>
                  <a:pt x="7620" y="8949"/>
                  <a:pt x="14438" y="4437"/>
                </a:cubicBezTo>
                <a:cubicBezTo>
                  <a:pt x="21256" y="-75"/>
                  <a:pt x="32786" y="-75"/>
                  <a:pt x="40907" y="226"/>
                </a:cubicBezTo>
                <a:cubicBezTo>
                  <a:pt x="49028" y="527"/>
                  <a:pt x="56849" y="1429"/>
                  <a:pt x="63166" y="6241"/>
                </a:cubicBezTo>
                <a:cubicBezTo>
                  <a:pt x="69483" y="11054"/>
                  <a:pt x="76200" y="25291"/>
                  <a:pt x="78807" y="291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8" name="Google Shape;508;p47"/>
          <p:cNvSpPr/>
          <p:nvPr/>
        </p:nvSpPr>
        <p:spPr>
          <a:xfrm rot="10800000" flipH="1">
            <a:off x="5354050" y="5925236"/>
            <a:ext cx="1970175" cy="727525"/>
          </a:xfrm>
          <a:custGeom>
            <a:avLst/>
            <a:gdLst/>
            <a:ahLst/>
            <a:cxnLst/>
            <a:rect l="l" t="t" r="r" b="b"/>
            <a:pathLst>
              <a:path w="78807" h="29101" extrusionOk="0">
                <a:moveTo>
                  <a:pt x="0" y="27297"/>
                </a:moveTo>
                <a:cubicBezTo>
                  <a:pt x="2406" y="23487"/>
                  <a:pt x="7620" y="8949"/>
                  <a:pt x="14438" y="4437"/>
                </a:cubicBezTo>
                <a:cubicBezTo>
                  <a:pt x="21256" y="-75"/>
                  <a:pt x="32786" y="-75"/>
                  <a:pt x="40907" y="226"/>
                </a:cubicBezTo>
                <a:cubicBezTo>
                  <a:pt x="49028" y="527"/>
                  <a:pt x="56849" y="1429"/>
                  <a:pt x="63166" y="6241"/>
                </a:cubicBezTo>
                <a:cubicBezTo>
                  <a:pt x="69483" y="11054"/>
                  <a:pt x="76200" y="25291"/>
                  <a:pt x="78807" y="291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9" name="Google Shape;509;p47"/>
          <p:cNvSpPr txBox="1"/>
          <p:nvPr/>
        </p:nvSpPr>
        <p:spPr>
          <a:xfrm>
            <a:off x="5790200" y="5624775"/>
            <a:ext cx="111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Libre Franklin"/>
                <a:ea typeface="Libre Franklin"/>
                <a:cs typeface="Libre Franklin"/>
                <a:sym typeface="Libre Franklin"/>
              </a:rPr>
              <a:t>DATA</a:t>
            </a:r>
            <a:endParaRPr sz="22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0" name="Google Shape;5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0392" y="2294463"/>
            <a:ext cx="2544584" cy="235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47"/>
          <p:cNvCxnSpPr/>
          <p:nvPr/>
        </p:nvCxnSpPr>
        <p:spPr>
          <a:xfrm>
            <a:off x="8905400" y="3285100"/>
            <a:ext cx="887400" cy="3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2" name="Google Shape;512;p47"/>
          <p:cNvSpPr txBox="1"/>
          <p:nvPr/>
        </p:nvSpPr>
        <p:spPr>
          <a:xfrm>
            <a:off x="6730375" y="21059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Microcontroller </a:t>
            </a:r>
            <a:endParaRPr sz="16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9911025" y="4632150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Cloud Database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>
            <a:off x="767025" y="1097875"/>
            <a:ext cx="400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Transmitting Part</a:t>
            </a:r>
            <a:endParaRPr sz="2000" b="1">
              <a:highlight>
                <a:srgbClr val="00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5" name="Google Shape;515;p47"/>
          <p:cNvSpPr txBox="1"/>
          <p:nvPr/>
        </p:nvSpPr>
        <p:spPr>
          <a:xfrm>
            <a:off x="6963375" y="1214350"/>
            <a:ext cx="400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Receiving Part</a:t>
            </a:r>
            <a:endParaRPr sz="2000" b="1">
              <a:highlight>
                <a:srgbClr val="00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669" y="1867042"/>
            <a:ext cx="1233300" cy="908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250" y="3918358"/>
            <a:ext cx="1113000" cy="76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6947" y="5531335"/>
            <a:ext cx="1057834" cy="71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/>
          <p:nvPr/>
        </p:nvSpPr>
        <p:spPr>
          <a:xfrm>
            <a:off x="4336199" y="687225"/>
            <a:ext cx="4025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Challenge 4</a:t>
            </a:r>
            <a:endParaRPr sz="2100" b="1" u="sng"/>
          </a:p>
        </p:txBody>
      </p:sp>
      <p:sp>
        <p:nvSpPr>
          <p:cNvPr id="525" name="Google Shape;525;p48"/>
          <p:cNvSpPr txBox="1"/>
          <p:nvPr/>
        </p:nvSpPr>
        <p:spPr>
          <a:xfrm>
            <a:off x="1066504" y="1439540"/>
            <a:ext cx="9630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statement</a:t>
            </a: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18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Sound / video feeds to </a:t>
            </a:r>
            <a:r>
              <a:rPr lang="en-US" sz="28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identify any movement</a:t>
            </a: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of classify it as human, animal, bird.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26" name="Google Shape;5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00" y="4240950"/>
            <a:ext cx="3183000" cy="247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2789" y="4460315"/>
            <a:ext cx="3079200" cy="231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088" y="3120865"/>
            <a:ext cx="3272400" cy="231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9"/>
          <p:cNvSpPr txBox="1"/>
          <p:nvPr/>
        </p:nvSpPr>
        <p:spPr>
          <a:xfrm>
            <a:off x="904450" y="843652"/>
            <a:ext cx="93030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ncreasing demand for food and traditional medicines, multiplying </a:t>
            </a:r>
            <a:r>
              <a:rPr lang="en-US" sz="2400" b="1">
                <a:solidFill>
                  <a:srgbClr val="A61C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local wars</a:t>
            </a:r>
            <a:r>
              <a:rPr lang="en-US" sz="2400">
                <a:solidFill>
                  <a:srgbClr val="A61C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conflicts, and expanding legal and illegal market trade has exacerbated the </a:t>
            </a:r>
            <a:r>
              <a:rPr lang="en-US" sz="2400" b="1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wildlife crisis</a:t>
            </a:r>
            <a:r>
              <a:rPr lang="en-US" sz="2400">
                <a:solidFill>
                  <a:srgbClr val="3C78D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recent years, damaging ecosystems and driving many species to the verge of extinction.</a:t>
            </a:r>
            <a:endParaRPr sz="2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illegal wildlife trade for meat and medicines poses a major threat to forest ecosystems, despite the </a:t>
            </a:r>
            <a:r>
              <a:rPr lang="en-US" sz="2400" b="1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Convention on International Trade in Endangered Species of Wild Fauna and Flora (CITES)</a:t>
            </a:r>
            <a:r>
              <a:rPr lang="en-US" sz="2400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due to difficulties with enforcement, say scientists with the</a:t>
            </a:r>
            <a:r>
              <a:rPr lang="en-US" sz="24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400" b="1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Center for International Forestry Research (CIFOR)</a:t>
            </a:r>
            <a:r>
              <a:rPr lang="en-US" sz="24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a recent research paper published in the Annual Review of Environment and Resources.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/>
        </p:nvSpPr>
        <p:spPr>
          <a:xfrm>
            <a:off x="1110698" y="720992"/>
            <a:ext cx="6097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Objective :</a:t>
            </a:r>
            <a:endParaRPr sz="2300" b="1" u="sng"/>
          </a:p>
        </p:txBody>
      </p:sp>
      <p:sp>
        <p:nvSpPr>
          <p:cNvPr id="539" name="Google Shape;539;p50"/>
          <p:cNvSpPr txBox="1"/>
          <p:nvPr/>
        </p:nvSpPr>
        <p:spPr>
          <a:xfrm>
            <a:off x="782050" y="1523275"/>
            <a:ext cx="11204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develop a prototype that monitors the </a:t>
            </a:r>
            <a:r>
              <a:rPr lang="en-US" sz="2800" b="1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vibration</a:t>
            </a:r>
            <a:r>
              <a:rPr lang="en-US" sz="2800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</a:t>
            </a:r>
            <a:r>
              <a:rPr lang="en-US" sz="28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movement of humans, animals and birds</a:t>
            </a: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sends an </a:t>
            </a:r>
            <a:r>
              <a:rPr lang="en-US" sz="2800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alert message</a:t>
            </a: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user to </a:t>
            </a:r>
            <a:r>
              <a:rPr lang="en-US" sz="2800">
                <a:solidFill>
                  <a:srgbClr val="99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prevent intrusion</a:t>
            </a:r>
            <a:r>
              <a:rPr lang="en-US" sz="2800">
                <a:solidFill>
                  <a:srgbClr val="6D9EEB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2800">
              <a:solidFill>
                <a:srgbClr val="6D9EEB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40" name="Google Shape;5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00" y="3114650"/>
            <a:ext cx="3019500" cy="151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41" name="Google Shape;5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025" y="4025975"/>
            <a:ext cx="4899900" cy="273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42" name="Google Shape;5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2800" y="2712825"/>
            <a:ext cx="2845800" cy="260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"/>
          <p:cNvSpPr txBox="1"/>
          <p:nvPr/>
        </p:nvSpPr>
        <p:spPr>
          <a:xfrm>
            <a:off x="1839525" y="655300"/>
            <a:ext cx="10191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35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Proposed solution for challenge 2 and 4</a:t>
            </a:r>
            <a:endParaRPr sz="1700" b="1" u="sng"/>
          </a:p>
        </p:txBody>
      </p:sp>
      <p:sp>
        <p:nvSpPr>
          <p:cNvPr id="548" name="Google Shape;548;p51"/>
          <p:cNvSpPr txBox="1"/>
          <p:nvPr/>
        </p:nvSpPr>
        <p:spPr>
          <a:xfrm>
            <a:off x="516825" y="1445550"/>
            <a:ext cx="10773900" cy="4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prototype consists of a </a:t>
            </a:r>
            <a:r>
              <a:rPr lang="en-US" sz="2800" b="1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vibration sensor</a:t>
            </a:r>
            <a:r>
              <a:rPr lang="en-US" sz="2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2800" b="1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ultrasonic sensor </a:t>
            </a: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</a:t>
            </a:r>
            <a:r>
              <a:rPr lang="en-US" sz="2800" b="1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camera sensor</a:t>
            </a: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When vibration is detected the ultrasonic sensor is activated and the </a:t>
            </a:r>
            <a:r>
              <a:rPr lang="en-US" sz="28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obstacle which is approaching (within 400 cm)</a:t>
            </a: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the target is detected and classified whether it is a human or animal or bird by integrating </a:t>
            </a:r>
            <a:r>
              <a:rPr lang="en-US" sz="2800" b="1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Artificial Intelligence</a:t>
            </a:r>
            <a:r>
              <a:rPr lang="en-US" sz="2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the module. 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Thus  it prevents theft and the </a:t>
            </a:r>
            <a:r>
              <a:rPr lang="en-US" sz="28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classification of humans, animals or birds is achieved.</a:t>
            </a:r>
            <a:endParaRPr sz="2800">
              <a:solidFill>
                <a:srgbClr val="CC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49" name="Google Shape;5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4088" y="5133675"/>
            <a:ext cx="2847900" cy="1600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50" name="Google Shape;5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675" y="5053350"/>
            <a:ext cx="4607700" cy="1600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52"/>
          <p:cNvGrpSpPr/>
          <p:nvPr/>
        </p:nvGrpSpPr>
        <p:grpSpPr>
          <a:xfrm>
            <a:off x="511274" y="1351700"/>
            <a:ext cx="11340255" cy="5248900"/>
            <a:chOff x="0" y="0"/>
            <a:chExt cx="9104251" cy="4245996"/>
          </a:xfrm>
        </p:grpSpPr>
        <p:grpSp>
          <p:nvGrpSpPr>
            <p:cNvPr id="556" name="Google Shape;556;p52"/>
            <p:cNvGrpSpPr/>
            <p:nvPr/>
          </p:nvGrpSpPr>
          <p:grpSpPr>
            <a:xfrm>
              <a:off x="0" y="0"/>
              <a:ext cx="9104251" cy="4245996"/>
              <a:chOff x="0" y="0"/>
              <a:chExt cx="9104251" cy="4245996"/>
            </a:xfrm>
          </p:grpSpPr>
          <p:grpSp>
            <p:nvGrpSpPr>
              <p:cNvPr id="557" name="Google Shape;557;p52"/>
              <p:cNvGrpSpPr/>
              <p:nvPr/>
            </p:nvGrpSpPr>
            <p:grpSpPr>
              <a:xfrm>
                <a:off x="0" y="0"/>
                <a:ext cx="9104251" cy="4245571"/>
                <a:chOff x="0" y="0"/>
                <a:chExt cx="9104251" cy="4245996"/>
              </a:xfrm>
            </p:grpSpPr>
            <p:sp>
              <p:nvSpPr>
                <p:cNvPr id="558" name="Google Shape;558;p52"/>
                <p:cNvSpPr/>
                <p:nvPr/>
              </p:nvSpPr>
              <p:spPr>
                <a:xfrm>
                  <a:off x="7951" y="0"/>
                  <a:ext cx="9096300" cy="4232400"/>
                </a:xfrm>
                <a:prstGeom prst="rect">
                  <a:avLst/>
                </a:prstGeom>
                <a:solidFill>
                  <a:srgbClr val="00FFFF"/>
                </a:solidFill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cxnSp>
              <p:nvCxnSpPr>
                <p:cNvPr id="559" name="Google Shape;559;p52"/>
                <p:cNvCxnSpPr/>
                <p:nvPr/>
              </p:nvCxnSpPr>
              <p:spPr>
                <a:xfrm>
                  <a:off x="0" y="4245996"/>
                  <a:ext cx="9095700" cy="0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0" name="Google Shape;560;p52"/>
                <p:cNvCxnSpPr/>
                <p:nvPr/>
              </p:nvCxnSpPr>
              <p:spPr>
                <a:xfrm>
                  <a:off x="1852654" y="0"/>
                  <a:ext cx="0" cy="4245900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1" name="Google Shape;561;p52"/>
                <p:cNvCxnSpPr/>
                <p:nvPr/>
              </p:nvCxnSpPr>
              <p:spPr>
                <a:xfrm>
                  <a:off x="7299297" y="0"/>
                  <a:ext cx="0" cy="4245900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2" name="Google Shape;562;p52"/>
                <p:cNvCxnSpPr/>
                <p:nvPr/>
              </p:nvCxnSpPr>
              <p:spPr>
                <a:xfrm>
                  <a:off x="5486400" y="0"/>
                  <a:ext cx="0" cy="4245900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3" name="Google Shape;563;p52"/>
                <p:cNvCxnSpPr/>
                <p:nvPr/>
              </p:nvCxnSpPr>
              <p:spPr>
                <a:xfrm>
                  <a:off x="3665551" y="0"/>
                  <a:ext cx="0" cy="4245900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4" name="Google Shape;564;p52"/>
                <p:cNvCxnSpPr/>
                <p:nvPr/>
              </p:nvCxnSpPr>
              <p:spPr>
                <a:xfrm>
                  <a:off x="5486400" y="1956021"/>
                  <a:ext cx="1812900" cy="0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65" name="Google Shape;565;p52"/>
                <p:cNvSpPr txBox="1"/>
                <p:nvPr/>
              </p:nvSpPr>
              <p:spPr>
                <a:xfrm>
                  <a:off x="5486393" y="2027585"/>
                  <a:ext cx="1335300" cy="272100"/>
                </a:xfrm>
                <a:prstGeom prst="rect">
                  <a:avLst/>
                </a:prstGeom>
                <a:solidFill>
                  <a:srgbClr val="FFFF00"/>
                </a:solidFill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Raleway"/>
                      <a:ea typeface="Raleway"/>
                      <a:cs typeface="Raleway"/>
                      <a:sym typeface="Raleway"/>
                    </a:rPr>
                    <a:t>Channels</a:t>
                  </a:r>
                  <a:endParaRPr sz="2400" b="1">
                    <a:solidFill>
                      <a:schemeClr val="dk1"/>
                    </a:solidFill>
                    <a:highlight>
                      <a:srgbClr val="FFFF00"/>
                    </a:highlight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52"/>
                <p:cNvSpPr txBox="1"/>
                <p:nvPr/>
              </p:nvSpPr>
              <p:spPr>
                <a:xfrm>
                  <a:off x="7299294" y="95429"/>
                  <a:ext cx="1280100" cy="369900"/>
                </a:xfrm>
                <a:prstGeom prst="rect">
                  <a:avLst/>
                </a:prstGeom>
                <a:solidFill>
                  <a:srgbClr val="FFFF00"/>
                </a:solidFill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00" b="1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Raleway"/>
                      <a:ea typeface="Raleway"/>
                      <a:cs typeface="Raleway"/>
                      <a:sym typeface="Raleway"/>
                    </a:rPr>
                    <a:t>Customer Segments</a:t>
                  </a:r>
                  <a:endParaRPr sz="1700" b="1">
                    <a:solidFill>
                      <a:schemeClr val="dk1"/>
                    </a:solidFill>
                    <a:highlight>
                      <a:srgbClr val="FFFF00"/>
                    </a:highlight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67" name="Google Shape;567;p52" descr="A picture containing scissors&#10;&#10;Description automatically generated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558455" y="55659"/>
                  <a:ext cx="224790" cy="23876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568" name="Google Shape;568;p52" descr="A picture containing tool, shovel&#10;&#10;Description automatically generated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3347499" y="71562"/>
                  <a:ext cx="254000" cy="26289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569" name="Google Shape;569;p52" descr="A picture containing drawing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3347499" y="2011680"/>
                  <a:ext cx="246380" cy="216535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570" name="Google Shape;570;p52" descr="A close up of a sign&#10;&#10;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168347" y="55659"/>
                  <a:ext cx="270510" cy="27051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571" name="Google Shape;571;p52" descr="A close up of a logo&#10;&#10;Description automatically generated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6989196" y="87464"/>
                  <a:ext cx="276225" cy="22479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572" name="Google Shape;572;p52" descr="A picture containing drawing&#10;&#10;Description automatically generate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6989196" y="2011680"/>
                  <a:ext cx="273685" cy="26670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573" name="Google Shape;573;p52" descr="A close up of a logo&#10;&#10;Description automatically generat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746434" y="55659"/>
                  <a:ext cx="279400" cy="270510"/>
                </a:xfrm>
                <a:prstGeom prst="rect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</p:grpSp>
          <p:cxnSp>
            <p:nvCxnSpPr>
              <p:cNvPr id="574" name="Google Shape;574;p52"/>
              <p:cNvCxnSpPr/>
              <p:nvPr/>
            </p:nvCxnSpPr>
            <p:spPr>
              <a:xfrm>
                <a:off x="4619707" y="4245996"/>
                <a:ext cx="0" cy="0"/>
              </a:xfrm>
              <a:prstGeom prst="straightConnector1">
                <a:avLst/>
              </a:prstGeom>
              <a:noFill/>
              <a:ln w="222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575" name="Google Shape;575;p52"/>
            <p:cNvCxnSpPr/>
            <p:nvPr/>
          </p:nvCxnSpPr>
          <p:spPr>
            <a:xfrm>
              <a:off x="1852654" y="1956021"/>
              <a:ext cx="1812900" cy="0"/>
            </a:xfrm>
            <a:prstGeom prst="straightConnector1">
              <a:avLst/>
            </a:prstGeom>
            <a:noFill/>
            <a:ln w="222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76" name="Google Shape;576;p5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7" name="Google Shape;577;p52"/>
          <p:cNvSpPr/>
          <p:nvPr/>
        </p:nvSpPr>
        <p:spPr>
          <a:xfrm>
            <a:off x="1812451" y="-170604"/>
            <a:ext cx="30669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endParaRPr sz="2000" b="1" i="0" u="sng" strike="noStrike" cap="non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  <a:hlinkClick r:id="rId1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endParaRPr sz="2000" b="1" i="0" u="sng" strike="noStrike" cap="non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  <a:hlinkClick r:id="rId1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endParaRPr sz="20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None/>
            </a:pPr>
            <a:r>
              <a:rPr lang="en-US" sz="2000" b="1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10"/>
              </a:rPr>
              <a:t>Business Model Canvas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2"/>
          <p:cNvSpPr txBox="1"/>
          <p:nvPr/>
        </p:nvSpPr>
        <p:spPr>
          <a:xfrm>
            <a:off x="7603850" y="4865200"/>
            <a:ext cx="159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Direct stores 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579" name="Google Shape;579;p52"/>
          <p:cNvSpPr txBox="1"/>
          <p:nvPr/>
        </p:nvSpPr>
        <p:spPr>
          <a:xfrm>
            <a:off x="586549" y="1382682"/>
            <a:ext cx="1796400" cy="4572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Key Partner</a:t>
            </a:r>
            <a:endParaRPr sz="1900"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0" name="Google Shape;580;p52"/>
          <p:cNvSpPr txBox="1"/>
          <p:nvPr/>
        </p:nvSpPr>
        <p:spPr>
          <a:xfrm>
            <a:off x="981164" y="2551645"/>
            <a:ext cx="158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Public 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2)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Forest Officer</a:t>
            </a:r>
            <a:endParaRPr b="1">
              <a:solidFill>
                <a:srgbClr val="FF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1" name="Google Shape;581;p52"/>
          <p:cNvSpPr txBox="1"/>
          <p:nvPr/>
        </p:nvSpPr>
        <p:spPr>
          <a:xfrm>
            <a:off x="2899138" y="1382675"/>
            <a:ext cx="1663200" cy="3693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Key Uniquences</a:t>
            </a:r>
            <a:endParaRPr sz="1900"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2"/>
          <p:cNvSpPr txBox="1"/>
          <p:nvPr/>
        </p:nvSpPr>
        <p:spPr>
          <a:xfrm>
            <a:off x="3082925" y="1839874"/>
            <a:ext cx="179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24/7 data accessible by the user</a:t>
            </a:r>
            <a:endParaRPr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3" name="Google Shape;583;p52"/>
          <p:cNvSpPr txBox="1"/>
          <p:nvPr/>
        </p:nvSpPr>
        <p:spPr>
          <a:xfrm>
            <a:off x="2899138" y="3734211"/>
            <a:ext cx="1663200" cy="3315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1900"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2"/>
          <p:cNvSpPr txBox="1"/>
          <p:nvPr/>
        </p:nvSpPr>
        <p:spPr>
          <a:xfrm>
            <a:off x="3058150" y="4306351"/>
            <a:ext cx="1796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6262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5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It can be used in remote places.</a:t>
            </a:r>
            <a:endParaRPr sz="15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2)</a:t>
            </a:r>
            <a:r>
              <a:rPr lang="en-US" sz="15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Lawyers support for court hearing will all available</a:t>
            </a:r>
            <a:endParaRPr sz="15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evidences</a:t>
            </a:r>
            <a:endParaRPr sz="15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0000"/>
              </a:solidFill>
            </a:endParaRPr>
          </a:p>
        </p:txBody>
      </p:sp>
      <p:sp>
        <p:nvSpPr>
          <p:cNvPr id="585" name="Google Shape;585;p52"/>
          <p:cNvSpPr txBox="1"/>
          <p:nvPr/>
        </p:nvSpPr>
        <p:spPr>
          <a:xfrm>
            <a:off x="5078538" y="1399187"/>
            <a:ext cx="1737300" cy="3363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1700"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2"/>
          <p:cNvSpPr txBox="1"/>
          <p:nvPr/>
        </p:nvSpPr>
        <p:spPr>
          <a:xfrm>
            <a:off x="5184797" y="2967312"/>
            <a:ext cx="19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Alert message is received by the user</a:t>
            </a:r>
            <a:endParaRPr sz="16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7" name="Google Shape;587;p52"/>
          <p:cNvSpPr txBox="1"/>
          <p:nvPr/>
        </p:nvSpPr>
        <p:spPr>
          <a:xfrm>
            <a:off x="7469754" y="1382879"/>
            <a:ext cx="1594500" cy="245700"/>
          </a:xfrm>
          <a:prstGeom prst="rect">
            <a:avLst/>
          </a:prstGeom>
          <a:solidFill>
            <a:srgbClr val="FFFF00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Customer Relationship</a:t>
            </a:r>
            <a:endParaRPr b="1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2"/>
          <p:cNvSpPr txBox="1"/>
          <p:nvPr/>
        </p:nvSpPr>
        <p:spPr>
          <a:xfrm>
            <a:off x="7609244" y="1940991"/>
            <a:ext cx="145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</p:txBody>
      </p:sp>
      <p:sp>
        <p:nvSpPr>
          <p:cNvPr id="589" name="Google Shape;589;p52"/>
          <p:cNvSpPr txBox="1"/>
          <p:nvPr/>
        </p:nvSpPr>
        <p:spPr>
          <a:xfrm>
            <a:off x="9792527" y="2467758"/>
            <a:ext cx="181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0" name="Google Shape;590;p52"/>
          <p:cNvSpPr txBox="1"/>
          <p:nvPr/>
        </p:nvSpPr>
        <p:spPr>
          <a:xfrm>
            <a:off x="7606539" y="1922445"/>
            <a:ext cx="158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Public 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2)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Forest Officer</a:t>
            </a:r>
            <a:endParaRPr b="1">
              <a:solidFill>
                <a:srgbClr val="FF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1" name="Google Shape;591;p52"/>
          <p:cNvSpPr txBox="1"/>
          <p:nvPr/>
        </p:nvSpPr>
        <p:spPr>
          <a:xfrm>
            <a:off x="10021714" y="2967295"/>
            <a:ext cx="158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1)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Public 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2)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Forest Officer</a:t>
            </a:r>
            <a:endParaRPr b="1">
              <a:solidFill>
                <a:srgbClr val="FF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53"/>
          <p:cNvPicPr preferRelativeResize="0"/>
          <p:nvPr/>
        </p:nvPicPr>
        <p:blipFill rotWithShape="1">
          <a:blip r:embed="rId3">
            <a:alphaModFix/>
          </a:blip>
          <a:srcRect r="-10607"/>
          <a:stretch/>
        </p:blipFill>
        <p:spPr>
          <a:xfrm>
            <a:off x="152400" y="1412125"/>
            <a:ext cx="8090374" cy="38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3"/>
          <p:cNvSpPr txBox="1"/>
          <p:nvPr/>
        </p:nvSpPr>
        <p:spPr>
          <a:xfrm>
            <a:off x="8242775" y="1443800"/>
            <a:ext cx="30519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>
                <a:latin typeface="Libre Franklin"/>
                <a:ea typeface="Libre Franklin"/>
                <a:cs typeface="Libre Franklin"/>
                <a:sym typeface="Libre Franklin"/>
              </a:rPr>
              <a:t>Gain</a:t>
            </a:r>
            <a:r>
              <a:rPr lang="en-US" sz="1800" dirty="0"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AutoNum type="arabicParenR"/>
            </a:pPr>
            <a:r>
              <a:rPr lang="en-US" sz="1800" dirty="0">
                <a:latin typeface="Libre Franklin"/>
                <a:ea typeface="Libre Franklin"/>
                <a:cs typeface="Libre Franklin"/>
                <a:sym typeface="Libre Franklin"/>
              </a:rPr>
              <a:t>Reduces the </a:t>
            </a:r>
            <a:r>
              <a:rPr lang="en-US" sz="1800" u="sng" dirty="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theft rate</a:t>
            </a:r>
            <a:r>
              <a:rPr lang="en-US" sz="1800" dirty="0">
                <a:latin typeface="Libre Franklin"/>
                <a:ea typeface="Libre Franklin"/>
                <a:cs typeface="Libre Franklin"/>
                <a:sym typeface="Libre Franklin"/>
              </a:rPr>
              <a:t>.  </a:t>
            </a:r>
            <a:endParaRPr sz="18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AutoNum type="arabicParenR"/>
            </a:pPr>
            <a:r>
              <a:rPr lang="en-US" sz="1800" dirty="0">
                <a:latin typeface="Libre Franklin"/>
                <a:ea typeface="Libre Franklin"/>
                <a:cs typeface="Libre Franklin"/>
                <a:sym typeface="Libre Franklin"/>
              </a:rPr>
              <a:t>Protected wildlife. </a:t>
            </a:r>
            <a:endParaRPr sz="18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9" name="Google Shape;599;p53"/>
          <p:cNvSpPr txBox="1"/>
          <p:nvPr/>
        </p:nvSpPr>
        <p:spPr>
          <a:xfrm>
            <a:off x="8190250" y="3481925"/>
            <a:ext cx="30519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>
                <a:latin typeface="Libre Franklin"/>
                <a:ea typeface="Libre Franklin"/>
                <a:cs typeface="Libre Franklin"/>
                <a:sym typeface="Libre Franklin"/>
              </a:rPr>
              <a:t>Pain</a:t>
            </a:r>
            <a:r>
              <a:rPr lang="en-US" sz="3200" u="sng" dirty="0"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u="sng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AutoNum type="arabicParenR"/>
            </a:pPr>
            <a:r>
              <a:rPr lang="en-US" sz="1800" u="sng" dirty="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Unable to classify three species </a:t>
            </a:r>
            <a:r>
              <a:rPr lang="en-US" sz="1800" dirty="0">
                <a:latin typeface="Libre Franklin"/>
                <a:ea typeface="Libre Franklin"/>
                <a:cs typeface="Libre Franklin"/>
                <a:sym typeface="Libre Franklin"/>
              </a:rPr>
              <a:t>when there is a group of species in front of the camera. </a:t>
            </a:r>
            <a:endParaRPr sz="18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/>
        </p:nvSpPr>
        <p:spPr>
          <a:xfrm>
            <a:off x="1709529" y="1928240"/>
            <a:ext cx="36476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statement </a:t>
            </a:r>
            <a:endParaRPr b="1" dirty="0"/>
          </a:p>
        </p:txBody>
      </p:sp>
      <p:sp>
        <p:nvSpPr>
          <p:cNvPr id="606" name="Google Shape;606;p54"/>
          <p:cNvSpPr txBox="1"/>
          <p:nvPr/>
        </p:nvSpPr>
        <p:spPr>
          <a:xfrm>
            <a:off x="3533359" y="737842"/>
            <a:ext cx="509877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u="sng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Challenge 5</a:t>
            </a:r>
            <a:endParaRPr sz="6000" b="1" u="sng" dirty="0"/>
          </a:p>
        </p:txBody>
      </p:sp>
      <p:sp>
        <p:nvSpPr>
          <p:cNvPr id="607" name="Google Shape;607;p54"/>
          <p:cNvSpPr txBox="1"/>
          <p:nvPr/>
        </p:nvSpPr>
        <p:spPr>
          <a:xfrm>
            <a:off x="1728798" y="2626236"/>
            <a:ext cx="837686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alert if challenge 3 and challenge 4 are </a:t>
            </a:r>
            <a:r>
              <a:rPr lang="en-US" sz="2400" dirty="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out of range</a:t>
            </a:r>
            <a:r>
              <a:rPr lang="en-US" sz="24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24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26" name="Picture 2" descr="SOLVED] DHT11/DHT22 - Failed to read from DHT sensor | Random Nerd Tutorials">
            <a:extLst>
              <a:ext uri="{FF2B5EF4-FFF2-40B4-BE49-F238E27FC236}">
                <a16:creationId xmlns:a16="http://schemas.microsoft.com/office/drawing/2014/main" id="{B06E5EDA-C209-92C8-4D0C-1408F8411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608" y="3262636"/>
            <a:ext cx="57245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5"/>
          <p:cNvSpPr txBox="1"/>
          <p:nvPr/>
        </p:nvSpPr>
        <p:spPr>
          <a:xfrm>
            <a:off x="293306" y="814806"/>
            <a:ext cx="344887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sng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Objective :</a:t>
            </a:r>
            <a:endParaRPr sz="4800" b="1" u="sng" dirty="0"/>
          </a:p>
        </p:txBody>
      </p:sp>
      <p:sp>
        <p:nvSpPr>
          <p:cNvPr id="613" name="Google Shape;613;p55"/>
          <p:cNvSpPr txBox="1"/>
          <p:nvPr/>
        </p:nvSpPr>
        <p:spPr>
          <a:xfrm>
            <a:off x="129209" y="2092692"/>
            <a:ext cx="11201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send </a:t>
            </a:r>
            <a:r>
              <a:rPr lang="en-US" sz="2500" u="sng" dirty="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 alert signal to the user </a:t>
            </a:r>
            <a:r>
              <a:rPr lang="en-US" sz="25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using </a:t>
            </a:r>
            <a:r>
              <a:rPr lang="en-US" sz="25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WiFi</a:t>
            </a:r>
            <a:r>
              <a:rPr lang="en-US" sz="25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module if any of the sensors used in challenge 3 and 4 are in out of range </a:t>
            </a:r>
            <a:endParaRPr sz="25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4" name="Google Shape;614;p55"/>
          <p:cNvSpPr txBox="1"/>
          <p:nvPr/>
        </p:nvSpPr>
        <p:spPr>
          <a:xfrm>
            <a:off x="218650" y="3265725"/>
            <a:ext cx="98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IoT Live Weather Station Monitor Using NodeMCU ESP8266">
            <a:extLst>
              <a:ext uri="{FF2B5EF4-FFF2-40B4-BE49-F238E27FC236}">
                <a16:creationId xmlns:a16="http://schemas.microsoft.com/office/drawing/2014/main" id="{257C0719-8CC6-E890-218E-8C52468B0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6" y="3465825"/>
            <a:ext cx="3901362" cy="18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o your arduino based iot projects by Tharukabandara | Fiverr">
            <a:extLst>
              <a:ext uri="{FF2B5EF4-FFF2-40B4-BE49-F238E27FC236}">
                <a16:creationId xmlns:a16="http://schemas.microsoft.com/office/drawing/2014/main" id="{D4399994-40B9-27B7-1F30-D5E37C9285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6" name="Picture 8" descr="Do your arduino based iot projects by Tharukabandara | Fiverr">
            <a:extLst>
              <a:ext uri="{FF2B5EF4-FFF2-40B4-BE49-F238E27FC236}">
                <a16:creationId xmlns:a16="http://schemas.microsoft.com/office/drawing/2014/main" id="{3FFEE87B-875E-B237-FE18-7265973A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26" y="295459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/>
        </p:nvSpPr>
        <p:spPr>
          <a:xfrm>
            <a:off x="4590642" y="763627"/>
            <a:ext cx="3955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Challenge 1</a:t>
            </a:r>
            <a:endParaRPr b="1" u="sng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981489" y="1494939"/>
            <a:ext cx="609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statement</a:t>
            </a:r>
            <a:endParaRPr sz="2200" b="1"/>
          </a:p>
        </p:txBody>
      </p:sp>
      <p:sp>
        <p:nvSpPr>
          <p:cNvPr id="252" name="Google Shape;252;p30"/>
          <p:cNvSpPr txBox="1"/>
          <p:nvPr/>
        </p:nvSpPr>
        <p:spPr>
          <a:xfrm>
            <a:off x="1061001" y="2141440"/>
            <a:ext cx="1101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Solution to handle environmental challenges like 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rain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temperature/humidity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changing 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water level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US" sz="18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soil moisture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76" y="3049550"/>
            <a:ext cx="2863800" cy="161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275" y="4304150"/>
            <a:ext cx="2723400" cy="183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550" y="2787940"/>
            <a:ext cx="2466900" cy="184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5442" y="4745225"/>
            <a:ext cx="2575500" cy="183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1097875" y="4947975"/>
            <a:ext cx="20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/>
        </p:nvSpPr>
        <p:spPr>
          <a:xfrm>
            <a:off x="1001380" y="925993"/>
            <a:ext cx="609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Objective :</a:t>
            </a:r>
            <a:endParaRPr b="1" u="sng"/>
          </a:p>
        </p:txBody>
      </p:sp>
      <p:sp>
        <p:nvSpPr>
          <p:cNvPr id="263" name="Google Shape;263;p31"/>
          <p:cNvSpPr txBox="1"/>
          <p:nvPr/>
        </p:nvSpPr>
        <p:spPr>
          <a:xfrm>
            <a:off x="827217" y="1773471"/>
            <a:ext cx="1126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develop a prototype that </a:t>
            </a:r>
            <a:r>
              <a:rPr lang="en-US" sz="1800" b="1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continuously monitors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rain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1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temperature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1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humidity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changing </a:t>
            </a:r>
            <a:r>
              <a:rPr lang="en-US" sz="1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water level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</a:t>
            </a:r>
            <a:r>
              <a:rPr lang="en-US" sz="1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soil moisture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US" sz="1800" b="1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sends information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the control panel to undertake required actions.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00" y="2744246"/>
            <a:ext cx="7229400" cy="301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7902775" y="2647675"/>
            <a:ext cx="3616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also to integrate the prototype with the </a:t>
            </a:r>
            <a:r>
              <a:rPr lang="en-US" sz="1700" b="1">
                <a:solidFill>
                  <a:srgbClr val="99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ESP8266 Wi-Fi module</a:t>
            </a: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for the users to</a:t>
            </a:r>
            <a:r>
              <a:rPr lang="en-US" sz="1700" b="1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get </a:t>
            </a:r>
            <a:r>
              <a:rPr lang="en-US" sz="1700" b="1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up to data information</a:t>
            </a: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0862" y="4671625"/>
            <a:ext cx="2920023" cy="1909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1"/>
          <p:cNvCxnSpPr>
            <a:stCxn id="266" idx="0"/>
          </p:cNvCxnSpPr>
          <p:nvPr/>
        </p:nvCxnSpPr>
        <p:spPr>
          <a:xfrm rot="10800000">
            <a:off x="9429774" y="3924625"/>
            <a:ext cx="281100" cy="74700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1321904" y="1343368"/>
            <a:ext cx="90546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Char char="❖"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According to a Composite Water Management Index (CWMI) report nearly </a:t>
            </a:r>
            <a:r>
              <a:rPr lang="en-US" sz="2400" b="1">
                <a:solidFill>
                  <a:schemeClr val="dk1"/>
                </a:solidFill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600 million people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which is almost </a:t>
            </a:r>
            <a:r>
              <a:rPr lang="en-US" sz="2400" b="1">
                <a:solidFill>
                  <a:schemeClr val="dk1"/>
                </a:solidFill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50% of the country’s population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are facing water shortage issues.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Char char="❖"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Wastage water is enormous in India. Statistics from the Central Water Commission reveal that India receives as much as </a:t>
            </a:r>
            <a:r>
              <a:rPr lang="en-US" sz="2400" b="1">
                <a:solidFill>
                  <a:schemeClr val="dk1"/>
                </a:solidFill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4,000 billion cubic meters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of rainfall, but only a mere </a:t>
            </a:r>
            <a:r>
              <a:rPr lang="en-US" sz="2400" b="1">
                <a:solidFill>
                  <a:schemeClr val="dk1"/>
                </a:solidFill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8%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that is stored efficiently.</a:t>
            </a:r>
            <a:endParaRPr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Char char="❖"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Leaking pipes, limited or aging storage infrastructure like dams, and a lack of recycling systems like rainwater harvesting have </a:t>
            </a:r>
            <a:r>
              <a:rPr lang="en-US" sz="2400" b="1">
                <a:solidFill>
                  <a:schemeClr val="dk1"/>
                </a:solidFill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worsened India’s water crisis</a:t>
            </a:r>
            <a:endParaRPr sz="2400" b="1">
              <a:solidFill>
                <a:schemeClr val="dk1"/>
              </a:solidFill>
              <a:highlight>
                <a:srgbClr val="00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/>
        </p:nvSpPr>
        <p:spPr>
          <a:xfrm>
            <a:off x="467157" y="974025"/>
            <a:ext cx="551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Proposed Solution</a:t>
            </a:r>
            <a:endParaRPr sz="2600" b="1" u="sng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200925" y="1728090"/>
            <a:ext cx="11032500" cy="4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proposed design scheme is a framework in which the </a:t>
            </a:r>
            <a:r>
              <a:rPr lang="en-US" sz="24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sensors monitor continuously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in </a:t>
            </a:r>
            <a:r>
              <a:rPr lang="en-US" sz="24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remote places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interfaced through a </a:t>
            </a:r>
            <a:r>
              <a:rPr lang="en-US" sz="2400" b="1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cloud database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endParaRPr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Following  are  the  main points of consideration  :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Char char="★"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collect information from different sensors and send it to the base station through the </a:t>
            </a:r>
            <a:r>
              <a:rPr lang="en-US" sz="2400" b="1">
                <a:solidFill>
                  <a:srgbClr val="99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NRF24L01 transceiver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so that the necessary action can be taken.</a:t>
            </a:r>
            <a:endParaRPr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Char char="★"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Monitoring system is interfaced with the </a:t>
            </a:r>
            <a:r>
              <a:rPr lang="en-US" sz="2400" b="1">
                <a:solidFill>
                  <a:srgbClr val="99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ESP8266 Wi-Fi module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</a:t>
            </a:r>
            <a:r>
              <a:rPr lang="en-US" sz="2400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alert the user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also by sending an appropriate message the users can visualize the readings.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895" y="1182757"/>
            <a:ext cx="2057400" cy="121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26898" y="2912165"/>
            <a:ext cx="1500811" cy="88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188" y="4313609"/>
            <a:ext cx="1689653" cy="88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24" y="5401916"/>
            <a:ext cx="2017645" cy="884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1982852" y="1730271"/>
            <a:ext cx="103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Water level sensor</a:t>
            </a:r>
            <a:endParaRPr b="1"/>
          </a:p>
        </p:txBody>
      </p:sp>
      <p:sp>
        <p:nvSpPr>
          <p:cNvPr id="290" name="Google Shape;290;p34"/>
          <p:cNvSpPr txBox="1"/>
          <p:nvPr/>
        </p:nvSpPr>
        <p:spPr>
          <a:xfrm>
            <a:off x="1982850" y="3045750"/>
            <a:ext cx="168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Rain sensor </a:t>
            </a:r>
            <a:endParaRPr b="1"/>
          </a:p>
        </p:txBody>
      </p:sp>
      <p:sp>
        <p:nvSpPr>
          <p:cNvPr id="291" name="Google Shape;291;p34"/>
          <p:cNvSpPr txBox="1"/>
          <p:nvPr/>
        </p:nvSpPr>
        <p:spPr>
          <a:xfrm>
            <a:off x="2080436" y="4259679"/>
            <a:ext cx="210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Soil moisture sensor</a:t>
            </a:r>
            <a:endParaRPr b="1"/>
          </a:p>
        </p:txBody>
      </p:sp>
      <p:sp>
        <p:nvSpPr>
          <p:cNvPr id="292" name="Google Shape;292;p34"/>
          <p:cNvSpPr txBox="1"/>
          <p:nvPr/>
        </p:nvSpPr>
        <p:spPr>
          <a:xfrm>
            <a:off x="2219668" y="5466082"/>
            <a:ext cx="1641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DHT11 temperature and humidity sensor</a:t>
            </a:r>
            <a:endParaRPr b="1"/>
          </a:p>
        </p:txBody>
      </p:sp>
      <p:cxnSp>
        <p:nvCxnSpPr>
          <p:cNvPr id="293" name="Google Shape;293;p34"/>
          <p:cNvCxnSpPr/>
          <p:nvPr/>
        </p:nvCxnSpPr>
        <p:spPr>
          <a:xfrm flipH="1">
            <a:off x="4725850" y="2210100"/>
            <a:ext cx="42600" cy="387090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4" name="Google Shape;294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6878" y="2738397"/>
            <a:ext cx="2107200" cy="138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6322815" y="2138515"/>
            <a:ext cx="199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Micro controller</a:t>
            </a:r>
            <a:endParaRPr sz="18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(Arduino)</a:t>
            </a:r>
            <a:endParaRPr sz="18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8862050" y="6142025"/>
            <a:ext cx="150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NRF24L01 Transceiver </a:t>
            </a:r>
            <a:endParaRPr b="1"/>
          </a:p>
        </p:txBody>
      </p:sp>
      <p:cxnSp>
        <p:nvCxnSpPr>
          <p:cNvPr id="297" name="Google Shape;297;p34"/>
          <p:cNvCxnSpPr/>
          <p:nvPr/>
        </p:nvCxnSpPr>
        <p:spPr>
          <a:xfrm rot="10800000">
            <a:off x="3249952" y="2182821"/>
            <a:ext cx="1505100" cy="1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4"/>
          <p:cNvCxnSpPr>
            <a:endCxn id="290" idx="3"/>
          </p:cNvCxnSpPr>
          <p:nvPr/>
        </p:nvCxnSpPr>
        <p:spPr>
          <a:xfrm flipH="1">
            <a:off x="3672450" y="3218400"/>
            <a:ext cx="1125000" cy="1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34"/>
          <p:cNvCxnSpPr/>
          <p:nvPr/>
        </p:nvCxnSpPr>
        <p:spPr>
          <a:xfrm rot="10800000">
            <a:off x="3964875" y="4580925"/>
            <a:ext cx="750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34"/>
          <p:cNvCxnSpPr>
            <a:endCxn id="292" idx="3"/>
          </p:cNvCxnSpPr>
          <p:nvPr/>
        </p:nvCxnSpPr>
        <p:spPr>
          <a:xfrm rot="10800000">
            <a:off x="3860668" y="6066382"/>
            <a:ext cx="881100" cy="1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34"/>
          <p:cNvCxnSpPr/>
          <p:nvPr/>
        </p:nvCxnSpPr>
        <p:spPr>
          <a:xfrm rot="10800000" flipH="1">
            <a:off x="4768450" y="3512150"/>
            <a:ext cx="1460100" cy="13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2" name="Google Shape;302;p34"/>
          <p:cNvPicPr preferRelativeResize="0"/>
          <p:nvPr/>
        </p:nvPicPr>
        <p:blipFill rotWithShape="1">
          <a:blip r:embed="rId8">
            <a:alphaModFix/>
          </a:blip>
          <a:srcRect t="21323" r="2305" b="10593"/>
          <a:stretch/>
        </p:blipFill>
        <p:spPr>
          <a:xfrm>
            <a:off x="6472200" y="5749298"/>
            <a:ext cx="2107200" cy="9234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303" name="Google Shape;303;p34"/>
          <p:cNvCxnSpPr/>
          <p:nvPr/>
        </p:nvCxnSpPr>
        <p:spPr>
          <a:xfrm flipH="1">
            <a:off x="7000375" y="4213850"/>
            <a:ext cx="13500" cy="115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34"/>
          <p:cNvCxnSpPr/>
          <p:nvPr/>
        </p:nvCxnSpPr>
        <p:spPr>
          <a:xfrm rot="10800000" flipH="1">
            <a:off x="7862575" y="4259300"/>
            <a:ext cx="26700" cy="1073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5" name="Google Shape;30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80200" y="1537800"/>
            <a:ext cx="1756500" cy="12006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13576" y="3930950"/>
            <a:ext cx="1689600" cy="12672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307" name="Google Shape;307;p34"/>
          <p:cNvCxnSpPr>
            <a:stCxn id="294" idx="3"/>
          </p:cNvCxnSpPr>
          <p:nvPr/>
        </p:nvCxnSpPr>
        <p:spPr>
          <a:xfrm rot="10800000" flipH="1">
            <a:off x="8374078" y="3402297"/>
            <a:ext cx="975300" cy="26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34"/>
          <p:cNvCxnSpPr/>
          <p:nvPr/>
        </p:nvCxnSpPr>
        <p:spPr>
          <a:xfrm>
            <a:off x="9483325" y="2183300"/>
            <a:ext cx="300" cy="2430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4"/>
          <p:cNvCxnSpPr>
            <a:endCxn id="305" idx="1"/>
          </p:cNvCxnSpPr>
          <p:nvPr/>
        </p:nvCxnSpPr>
        <p:spPr>
          <a:xfrm rot="10800000" flipH="1">
            <a:off x="9470200" y="2138100"/>
            <a:ext cx="810000" cy="3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34"/>
          <p:cNvCxnSpPr>
            <a:endCxn id="306" idx="1"/>
          </p:cNvCxnSpPr>
          <p:nvPr/>
        </p:nvCxnSpPr>
        <p:spPr>
          <a:xfrm rot="10800000" flipH="1">
            <a:off x="9469976" y="4564550"/>
            <a:ext cx="843600" cy="43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34"/>
          <p:cNvSpPr txBox="1"/>
          <p:nvPr/>
        </p:nvSpPr>
        <p:spPr>
          <a:xfrm>
            <a:off x="9644075" y="1044775"/>
            <a:ext cx="235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Smart Irrigation System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9872500" y="3343675"/>
            <a:ext cx="215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ibre Franklin"/>
                <a:ea typeface="Libre Franklin"/>
                <a:cs typeface="Libre Franklin"/>
                <a:sym typeface="Libre Franklin"/>
              </a:rPr>
              <a:t>Smart Pumping System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/>
        </p:nvSpPr>
        <p:spPr>
          <a:xfrm>
            <a:off x="4899990" y="874644"/>
            <a:ext cx="3578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Challenge 3:</a:t>
            </a:r>
            <a:endParaRPr sz="2000" b="1" u="sng"/>
          </a:p>
        </p:txBody>
      </p:sp>
      <p:sp>
        <p:nvSpPr>
          <p:cNvPr id="318" name="Google Shape;318;p35"/>
          <p:cNvSpPr txBox="1"/>
          <p:nvPr/>
        </p:nvSpPr>
        <p:spPr>
          <a:xfrm>
            <a:off x="1329359" y="1638402"/>
            <a:ext cx="609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statement</a:t>
            </a:r>
            <a:endParaRPr b="1"/>
          </a:p>
        </p:txBody>
      </p:sp>
      <p:sp>
        <p:nvSpPr>
          <p:cNvPr id="319" name="Google Shape;319;p35"/>
          <p:cNvSpPr txBox="1"/>
          <p:nvPr/>
        </p:nvSpPr>
        <p:spPr>
          <a:xfrm>
            <a:off x="1329358" y="2310056"/>
            <a:ext cx="90769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</a:t>
            </a:r>
            <a:r>
              <a:rPr lang="en-US" sz="24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 water parameters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like </a:t>
            </a:r>
            <a:r>
              <a:rPr lang="en-US" sz="24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24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TDS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US" sz="2400" b="1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50" y="3087600"/>
            <a:ext cx="2974200" cy="210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950" y="5191121"/>
            <a:ext cx="66675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4025" y="2924121"/>
            <a:ext cx="2111400" cy="211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/>
        </p:nvSpPr>
        <p:spPr>
          <a:xfrm>
            <a:off x="1130576" y="1167056"/>
            <a:ext cx="6097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Objective :</a:t>
            </a:r>
            <a:endParaRPr sz="1900" b="1" u="sng"/>
          </a:p>
        </p:txBody>
      </p:sp>
      <p:sp>
        <p:nvSpPr>
          <p:cNvPr id="328" name="Google Shape;328;p36"/>
          <p:cNvSpPr txBox="1"/>
          <p:nvPr/>
        </p:nvSpPr>
        <p:spPr>
          <a:xfrm>
            <a:off x="1130575" y="2082748"/>
            <a:ext cx="9484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design a prototype that </a:t>
            </a:r>
            <a:r>
              <a:rPr lang="en-US" sz="2400" u="sng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monitors the water quality parameters 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</a:t>
            </a:r>
            <a:r>
              <a:rPr lang="en-US" sz="2400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alerts the user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if the quality of water doesn’t coordinate with preset gauges to undertake required actions.</a:t>
            </a:r>
            <a:endParaRPr/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00" y="3283350"/>
            <a:ext cx="6692198" cy="32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7728650" y="3283350"/>
            <a:ext cx="3616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also to integrate the prototype with the </a:t>
            </a:r>
            <a:r>
              <a:rPr lang="en-US" sz="1700" b="1">
                <a:solidFill>
                  <a:srgbClr val="99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ESP8266 Wi-Fi module</a:t>
            </a: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for the users to</a:t>
            </a:r>
            <a:r>
              <a:rPr lang="en-US" sz="1700" b="1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get </a:t>
            </a:r>
            <a:r>
              <a:rPr lang="en-US" sz="1700" b="1">
                <a:solidFill>
                  <a:srgbClr val="0000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up to data information</a:t>
            </a: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1927" y="5174925"/>
            <a:ext cx="2472300" cy="1616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6"/>
          <p:cNvCxnSpPr>
            <a:stCxn id="331" idx="0"/>
            <a:endCxn id="330" idx="2"/>
          </p:cNvCxnSpPr>
          <p:nvPr/>
        </p:nvCxnSpPr>
        <p:spPr>
          <a:xfrm rot="10800000">
            <a:off x="9536677" y="4514925"/>
            <a:ext cx="371400" cy="660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VTI">
  <a:themeElements>
    <a:clrScheme name="Aspect">
      <a:dk1>
        <a:srgbClr val="000000"/>
      </a:dk1>
      <a:lt1>
        <a:srgbClr val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ndVTI">
  <a:themeElements>
    <a:clrScheme name="Aspect">
      <a:dk1>
        <a:srgbClr val="000000"/>
      </a:dk1>
      <a:lt1>
        <a:srgbClr val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1459</Words>
  <Application>Microsoft Office PowerPoint</Application>
  <PresentationFormat>Widescreen</PresentationFormat>
  <Paragraphs>213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Merriweather</vt:lpstr>
      <vt:lpstr>Aharoni</vt:lpstr>
      <vt:lpstr>Calibri</vt:lpstr>
      <vt:lpstr>Comic Sans MS</vt:lpstr>
      <vt:lpstr>Libre Franklin</vt:lpstr>
      <vt:lpstr>Noto Sans Symbols</vt:lpstr>
      <vt:lpstr>Arial Black</vt:lpstr>
      <vt:lpstr>Raleway</vt:lpstr>
      <vt:lpstr>Franklin Gothic</vt:lpstr>
      <vt:lpstr>Arial</vt:lpstr>
      <vt:lpstr>Raleway Medium</vt:lpstr>
      <vt:lpstr>Office Theme</vt:lpstr>
      <vt:lpstr>DividendVTI</vt:lpstr>
      <vt:lpstr>DividendVTI</vt:lpstr>
      <vt:lpstr>Iot for Monitoring Water Bodies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for Monitoring Water Bodies</dc:title>
  <cp:lastModifiedBy>Shaik Althaf</cp:lastModifiedBy>
  <cp:revision>1</cp:revision>
  <dcterms:modified xsi:type="dcterms:W3CDTF">2022-05-08T16:21:04Z</dcterms:modified>
</cp:coreProperties>
</file>